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modernComment_2A0_29D6FD3D.xml" ContentType="application/vnd.ms-powerpoint.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18.xml" ContentType="application/vnd.openxmlformats-officedocument.presentationml.tags+xml"/>
  <Override PartName="/ppt/notesSlides/notesSlide18.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notesSlides/notesSlide19.xml" ContentType="application/vnd.openxmlformats-officedocument.presentationml.notesSlide+xml"/>
  <Override PartName="/ppt/tags/tag49.xml" ContentType="application/vnd.openxmlformats-officedocument.presentationml.tags+xml"/>
  <Override PartName="/ppt/notesSlides/notesSlide2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6" r:id="rId4"/>
    <p:sldMasterId id="2147483851" r:id="rId5"/>
  </p:sldMasterIdLst>
  <p:notesMasterIdLst>
    <p:notesMasterId r:id="rId30"/>
  </p:notesMasterIdLst>
  <p:handoutMasterIdLst>
    <p:handoutMasterId r:id="rId31"/>
  </p:handoutMasterIdLst>
  <p:sldIdLst>
    <p:sldId id="616" r:id="rId6"/>
    <p:sldId id="692" r:id="rId7"/>
    <p:sldId id="693" r:id="rId8"/>
    <p:sldId id="672" r:id="rId9"/>
    <p:sldId id="681" r:id="rId10"/>
    <p:sldId id="632" r:id="rId11"/>
    <p:sldId id="426" r:id="rId12"/>
    <p:sldId id="674" r:id="rId13"/>
    <p:sldId id="677" r:id="rId14"/>
    <p:sldId id="691" r:id="rId15"/>
    <p:sldId id="687" r:id="rId16"/>
    <p:sldId id="595" r:id="rId17"/>
    <p:sldId id="633" r:id="rId18"/>
    <p:sldId id="626" r:id="rId19"/>
    <p:sldId id="627" r:id="rId20"/>
    <p:sldId id="628" r:id="rId21"/>
    <p:sldId id="606" r:id="rId22"/>
    <p:sldId id="604" r:id="rId23"/>
    <p:sldId id="690" r:id="rId24"/>
    <p:sldId id="683" r:id="rId25"/>
    <p:sldId id="682" r:id="rId26"/>
    <p:sldId id="611" r:id="rId27"/>
    <p:sldId id="256" r:id="rId28"/>
    <p:sldId id="277" r:id="rId29"/>
  </p:sldIdLst>
  <p:sldSz cx="12192000" cy="6858000"/>
  <p:notesSz cx="6950075" cy="9236075"/>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754BE2D-0783-C8D7-A216-9279C3B1D16A}" name="Marie-Ève Lapointe" initials="MÈL" userId="S::melapointe@fondationdrjulien.org::9f7f15f0-841d-418f-a5bf-d874f9cf0a96"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Josée Lemire" initials="JL"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CB172"/>
    <a:srgbClr val="F6B44C"/>
    <a:srgbClr val="E2007A"/>
    <a:srgbClr val="EB0BAB"/>
    <a:srgbClr val="FF1193"/>
    <a:srgbClr val="93117E"/>
    <a:srgbClr val="0086CB"/>
    <a:srgbClr val="009036"/>
    <a:srgbClr val="F29400"/>
    <a:srgbClr val="17298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627" autoAdjust="0"/>
    <p:restoredTop sz="86338" autoAdjust="0"/>
  </p:normalViewPr>
  <p:slideViewPr>
    <p:cSldViewPr snapToGrid="0" snapToObjects="1">
      <p:cViewPr varScale="1">
        <p:scale>
          <a:sx n="74" d="100"/>
          <a:sy n="74" d="100"/>
        </p:scale>
        <p:origin x="1128" y="168"/>
      </p:cViewPr>
      <p:guideLst>
        <p:guide orient="horz" pos="2160"/>
        <p:guide pos="3840"/>
      </p:guideLst>
    </p:cSldViewPr>
  </p:slideViewPr>
  <p:outlineViewPr>
    <p:cViewPr>
      <p:scale>
        <a:sx n="33" d="100"/>
        <a:sy n="33" d="100"/>
      </p:scale>
      <p:origin x="0" y="-3280"/>
    </p:cViewPr>
  </p:outlineViewPr>
  <p:notesTextViewPr>
    <p:cViewPr>
      <p:scale>
        <a:sx n="1" d="1"/>
        <a:sy n="1" d="1"/>
      </p:scale>
      <p:origin x="0" y="0"/>
    </p:cViewPr>
  </p:notesTextViewPr>
  <p:notesViewPr>
    <p:cSldViewPr snapToGrid="0" snapToObjects="1">
      <p:cViewPr varScale="1">
        <p:scale>
          <a:sx n="80" d="100"/>
          <a:sy n="80" d="100"/>
        </p:scale>
        <p:origin x="1824"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commentAuthors" Target="commentAuthors.xml"/><Relationship Id="rId37"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customXml" Target="../customXml/item3.xml"/></Relationships>
</file>

<file path=ppt/comments/modernComment_2A0_29D6FD3D.xml><?xml version="1.0" encoding="utf-8"?>
<p188:cmLst xmlns:a="http://schemas.openxmlformats.org/drawingml/2006/main" xmlns:r="http://schemas.openxmlformats.org/officeDocument/2006/relationships" xmlns:p188="http://schemas.microsoft.com/office/powerpoint/2018/8/main">
  <p188:cm id="{DAD137D8-A2A6-4CE8-AD43-E9EFDD677DF5}" authorId="{4754BE2D-0783-C8D7-A216-9279C3B1D16A}" created="2023-07-12T03:04:21.359">
    <pc:sldMkLst xmlns:pc="http://schemas.microsoft.com/office/powerpoint/2013/main/command">
      <pc:docMk/>
      <pc:sldMk cId="701955389" sldId="672"/>
    </pc:sldMkLst>
    <p188:txBody>
      <a:bodyPr/>
      <a:lstStyle/>
      <a:p>
        <a:r>
          <a:rPr lang="fr-CA"/>
          <a:t>Si vous êtes devant un public qui connaît déjà ces images, je proposerais de commencer directement avec la diapo 3 où vous mentionnez d'entrée de jeu les dommages au cerveau.</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fr-CA"/>
          </a:p>
        </p:txBody>
      </p:sp>
      <p:sp>
        <p:nvSpPr>
          <p:cNvPr id="3" name="Espace réservé de la date 2"/>
          <p:cNvSpPr>
            <a:spLocks noGrp="1"/>
          </p:cNvSpPr>
          <p:nvPr>
            <p:ph type="dt" sz="quarter" idx="1"/>
          </p:nvPr>
        </p:nvSpPr>
        <p:spPr>
          <a:xfrm>
            <a:off x="3936768" y="0"/>
            <a:ext cx="3011699" cy="463408"/>
          </a:xfrm>
          <a:prstGeom prst="rect">
            <a:avLst/>
          </a:prstGeom>
        </p:spPr>
        <p:txBody>
          <a:bodyPr vert="horz" lIns="92492" tIns="46246" rIns="92492" bIns="46246" rtlCol="0"/>
          <a:lstStyle>
            <a:lvl1pPr algn="r">
              <a:defRPr sz="1200"/>
            </a:lvl1pPr>
          </a:lstStyle>
          <a:p>
            <a:fld id="{A4474DBD-CB6F-4ECF-B2CC-0EDBC20D0C0A}" type="datetimeFigureOut">
              <a:rPr lang="fr-CA" smtClean="0"/>
              <a:t>2023-10-13</a:t>
            </a:fld>
            <a:endParaRPr lang="fr-CA"/>
          </a:p>
        </p:txBody>
      </p:sp>
      <p:sp>
        <p:nvSpPr>
          <p:cNvPr id="4" name="Espace réservé du pied de page 3"/>
          <p:cNvSpPr>
            <a:spLocks noGrp="1"/>
          </p:cNvSpPr>
          <p:nvPr>
            <p:ph type="ftr" sz="quarter" idx="2"/>
          </p:nvPr>
        </p:nvSpPr>
        <p:spPr>
          <a:xfrm>
            <a:off x="0" y="8772669"/>
            <a:ext cx="3011699" cy="463407"/>
          </a:xfrm>
          <a:prstGeom prst="rect">
            <a:avLst/>
          </a:prstGeom>
        </p:spPr>
        <p:txBody>
          <a:bodyPr vert="horz" lIns="92492" tIns="46246" rIns="92492" bIns="46246" rtlCol="0" anchor="b"/>
          <a:lstStyle>
            <a:lvl1pPr algn="l">
              <a:defRPr sz="1200"/>
            </a:lvl1pPr>
          </a:lstStyle>
          <a:p>
            <a:endParaRPr lang="fr-CA"/>
          </a:p>
        </p:txBody>
      </p:sp>
      <p:sp>
        <p:nvSpPr>
          <p:cNvPr id="5" name="Espace réservé du numéro de diapositive 4"/>
          <p:cNvSpPr>
            <a:spLocks noGrp="1"/>
          </p:cNvSpPr>
          <p:nvPr>
            <p:ph type="sldNum" sz="quarter" idx="3"/>
          </p:nvPr>
        </p:nvSpPr>
        <p:spPr>
          <a:xfrm>
            <a:off x="3936768" y="8772669"/>
            <a:ext cx="3011699" cy="463407"/>
          </a:xfrm>
          <a:prstGeom prst="rect">
            <a:avLst/>
          </a:prstGeom>
        </p:spPr>
        <p:txBody>
          <a:bodyPr vert="horz" lIns="92492" tIns="46246" rIns="92492" bIns="46246" rtlCol="0" anchor="b"/>
          <a:lstStyle>
            <a:lvl1pPr algn="r">
              <a:defRPr sz="1200"/>
            </a:lvl1pPr>
          </a:lstStyle>
          <a:p>
            <a:fld id="{5EE91D0F-CEFF-44D1-B521-1CD9F7C7F407}" type="slidenum">
              <a:rPr lang="fr-CA" smtClean="0"/>
              <a:t>‹#›</a:t>
            </a:fld>
            <a:endParaRPr lang="fr-CA"/>
          </a:p>
        </p:txBody>
      </p:sp>
    </p:spTree>
    <p:extLst>
      <p:ext uri="{BB962C8B-B14F-4D97-AF65-F5344CB8AC3E}">
        <p14:creationId xmlns:p14="http://schemas.microsoft.com/office/powerpoint/2010/main" val="374941743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fr-FR"/>
          </a:p>
        </p:txBody>
      </p:sp>
      <p:sp>
        <p:nvSpPr>
          <p:cNvPr id="3" name="Espace réservé de la date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09AF491F-7638-084D-8637-525B1721BACE}" type="datetimeFigureOut">
              <a:rPr lang="fr-FR" smtClean="0"/>
              <a:t>13/10/2023</a:t>
            </a:fld>
            <a:endParaRPr lang="fr-FR"/>
          </a:p>
        </p:txBody>
      </p:sp>
      <p:sp>
        <p:nvSpPr>
          <p:cNvPr id="4" name="Espace réservé de l’image des diapositives 3"/>
          <p:cNvSpPr>
            <a:spLocks noGrp="1" noRot="1" noChangeAspect="1"/>
          </p:cNvSpPr>
          <p:nvPr>
            <p:ph type="sldImg" idx="2"/>
          </p:nvPr>
        </p:nvSpPr>
        <p:spPr>
          <a:xfrm>
            <a:off x="704850" y="1154113"/>
            <a:ext cx="5540375" cy="3117850"/>
          </a:xfrm>
          <a:prstGeom prst="rect">
            <a:avLst/>
          </a:prstGeom>
          <a:noFill/>
          <a:ln w="12700">
            <a:solidFill>
              <a:prstClr val="black"/>
            </a:solidFill>
          </a:ln>
        </p:spPr>
        <p:txBody>
          <a:bodyPr vert="horz" lIns="92492" tIns="46246" rIns="92492" bIns="46246" rtlCol="0" anchor="ctr"/>
          <a:lstStyle/>
          <a:p>
            <a:endParaRPr lang="fr-FR"/>
          </a:p>
        </p:txBody>
      </p:sp>
      <p:sp>
        <p:nvSpPr>
          <p:cNvPr id="5" name="Espace réservé des commentaires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459791EE-BF2F-4341-8F82-021E746D9DD8}" type="slidenum">
              <a:rPr lang="fr-FR" smtClean="0"/>
              <a:t>‹#›</a:t>
            </a:fld>
            <a:endParaRPr lang="fr-FR"/>
          </a:p>
        </p:txBody>
      </p:sp>
    </p:spTree>
    <p:extLst>
      <p:ext uri="{BB962C8B-B14F-4D97-AF65-F5344CB8AC3E}">
        <p14:creationId xmlns:p14="http://schemas.microsoft.com/office/powerpoint/2010/main" val="937812580"/>
      </p:ext>
    </p:extLst>
  </p:cSld>
  <p:clrMap bg1="lt1" tx1="dk1" bg2="lt2" tx2="dk2" accent1="accent1" accent2="accent2" accent3="accent3" accent4="accent4" accent5="accent5" accent6="accent6" hlink="hlink" folHlink="folHlink"/>
  <p:hf hdr="0" ftr="0" dt="0"/>
  <p:notesStyle>
    <a:lvl1pPr marL="0" algn="l" defTabSz="1219170" rtl="0" eaLnBrk="1" latinLnBrk="0" hangingPunct="1">
      <a:defRPr sz="1600" kern="1200">
        <a:solidFill>
          <a:schemeClr val="tx1"/>
        </a:solidFill>
        <a:latin typeface="+mn-lt"/>
        <a:ea typeface="+mn-ea"/>
        <a:cs typeface="+mn-cs"/>
      </a:defRPr>
    </a:lvl1pPr>
    <a:lvl2pPr marL="609585" algn="l" defTabSz="1219170" rtl="0" eaLnBrk="1" latinLnBrk="0" hangingPunct="1">
      <a:defRPr sz="1600" kern="1200">
        <a:solidFill>
          <a:schemeClr val="tx1"/>
        </a:solidFill>
        <a:latin typeface="+mn-lt"/>
        <a:ea typeface="+mn-ea"/>
        <a:cs typeface="+mn-cs"/>
      </a:defRPr>
    </a:lvl2pPr>
    <a:lvl3pPr marL="1219170" algn="l" defTabSz="1219170" rtl="0" eaLnBrk="1" latinLnBrk="0" hangingPunct="1">
      <a:defRPr sz="1600" kern="1200">
        <a:solidFill>
          <a:schemeClr val="tx1"/>
        </a:solidFill>
        <a:latin typeface="+mn-lt"/>
        <a:ea typeface="+mn-ea"/>
        <a:cs typeface="+mn-cs"/>
      </a:defRPr>
    </a:lvl3pPr>
    <a:lvl4pPr marL="1828754" algn="l" defTabSz="1219170" rtl="0" eaLnBrk="1" latinLnBrk="0" hangingPunct="1">
      <a:defRPr sz="1600" kern="1200">
        <a:solidFill>
          <a:schemeClr val="tx1"/>
        </a:solidFill>
        <a:latin typeface="+mn-lt"/>
        <a:ea typeface="+mn-ea"/>
        <a:cs typeface="+mn-cs"/>
      </a:defRPr>
    </a:lvl4pPr>
    <a:lvl5pPr marL="2438339" algn="l" defTabSz="1219170" rtl="0" eaLnBrk="1" latinLnBrk="0" hangingPunct="1">
      <a:defRPr sz="1600" kern="1200">
        <a:solidFill>
          <a:schemeClr val="tx1"/>
        </a:solidFill>
        <a:latin typeface="+mn-lt"/>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98463" y="692150"/>
            <a:ext cx="6157912" cy="3465513"/>
          </a:xfrm>
        </p:spPr>
      </p:sp>
      <p:sp>
        <p:nvSpPr>
          <p:cNvPr id="3" name="Espace réservé des commentaires 2"/>
          <p:cNvSpPr>
            <a:spLocks noGrp="1"/>
          </p:cNvSpPr>
          <p:nvPr>
            <p:ph type="body" idx="1"/>
          </p:nvPr>
        </p:nvSpPr>
        <p:spPr/>
        <p:txBody>
          <a:bodyPr>
            <a:normAutofit/>
          </a:bodyPr>
          <a:lstStyle/>
          <a:p>
            <a:r>
              <a:rPr lang="fr-CA" dirty="0"/>
              <a:t>Gilles 1</a:t>
            </a:r>
          </a:p>
          <a:p>
            <a:endParaRPr lang="fr-CA" dirty="0"/>
          </a:p>
          <a:p>
            <a:pPr marL="0" marR="0" lvl="0" indent="0" algn="l" defTabSz="1219170" rtl="0" eaLnBrk="1" fontAlgn="auto" latinLnBrk="0" hangingPunct="1">
              <a:lnSpc>
                <a:spcPct val="100000"/>
              </a:lnSpc>
              <a:spcBef>
                <a:spcPts val="0"/>
              </a:spcBef>
              <a:spcAft>
                <a:spcPts val="0"/>
              </a:spcAft>
              <a:buClrTx/>
              <a:buSzTx/>
              <a:buFontTx/>
              <a:buNone/>
              <a:tabLst/>
              <a:defRPr/>
            </a:pPr>
            <a:r>
              <a:rPr lang="en-CA" noProof="0" dirty="0"/>
              <a:t>This is a rallying cry for the future of children who are in a vulnerable state of health; a tragedy that is preventable through a response to preventing brain damage in numerous young children. </a:t>
            </a:r>
          </a:p>
          <a:p>
            <a:endParaRPr lang="fr-CA" dirty="0"/>
          </a:p>
        </p:txBody>
      </p:sp>
      <p:sp>
        <p:nvSpPr>
          <p:cNvPr id="4" name="Espace réservé du numéro de diapositive 3"/>
          <p:cNvSpPr>
            <a:spLocks noGrp="1"/>
          </p:cNvSpPr>
          <p:nvPr>
            <p:ph type="sldNum" sz="quarter" idx="10"/>
          </p:nvPr>
        </p:nvSpPr>
        <p:spPr/>
        <p:txBody>
          <a:bodyPr/>
          <a:lstStyle/>
          <a:p>
            <a:fld id="{1B9073D5-38E9-4CDE-A71B-658B2C603D68}" type="slidenum">
              <a:rPr lang="fr-CA" smtClean="0"/>
              <a:pPr/>
              <a:t>1</a:t>
            </a:fld>
            <a:endParaRPr lang="fr-CA"/>
          </a:p>
        </p:txBody>
      </p:sp>
    </p:spTree>
    <p:extLst>
      <p:ext uri="{BB962C8B-B14F-4D97-AF65-F5344CB8AC3E}">
        <p14:creationId xmlns:p14="http://schemas.microsoft.com/office/powerpoint/2010/main" val="2481817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CA" dirty="0"/>
              <a:t>Gilles 5</a:t>
            </a:r>
          </a:p>
        </p:txBody>
      </p:sp>
      <p:sp>
        <p:nvSpPr>
          <p:cNvPr id="4" name="Espace réservé du numéro de diapositive 3"/>
          <p:cNvSpPr>
            <a:spLocks noGrp="1"/>
          </p:cNvSpPr>
          <p:nvPr>
            <p:ph type="sldNum" sz="quarter" idx="5"/>
          </p:nvPr>
        </p:nvSpPr>
        <p:spPr/>
        <p:txBody>
          <a:bodyPr/>
          <a:lstStyle/>
          <a:p>
            <a:fld id="{459791EE-BF2F-4341-8F82-021E746D9DD8}" type="slidenum">
              <a:rPr lang="fr-FR" smtClean="0"/>
              <a:t>14</a:t>
            </a:fld>
            <a:endParaRPr lang="fr-FR"/>
          </a:p>
        </p:txBody>
      </p:sp>
    </p:spTree>
    <p:extLst>
      <p:ext uri="{BB962C8B-B14F-4D97-AF65-F5344CB8AC3E}">
        <p14:creationId xmlns:p14="http://schemas.microsoft.com/office/powerpoint/2010/main" val="26698670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CA" dirty="0"/>
              <a:t>Gilles 6</a:t>
            </a:r>
          </a:p>
        </p:txBody>
      </p:sp>
      <p:sp>
        <p:nvSpPr>
          <p:cNvPr id="4" name="Espace réservé du numéro de diapositive 3"/>
          <p:cNvSpPr>
            <a:spLocks noGrp="1"/>
          </p:cNvSpPr>
          <p:nvPr>
            <p:ph type="sldNum" sz="quarter" idx="5"/>
          </p:nvPr>
        </p:nvSpPr>
        <p:spPr/>
        <p:txBody>
          <a:bodyPr/>
          <a:lstStyle/>
          <a:p>
            <a:fld id="{459791EE-BF2F-4341-8F82-021E746D9DD8}" type="slidenum">
              <a:rPr lang="fr-FR" smtClean="0"/>
              <a:t>15</a:t>
            </a:fld>
            <a:endParaRPr lang="fr-FR"/>
          </a:p>
        </p:txBody>
      </p:sp>
    </p:spTree>
    <p:extLst>
      <p:ext uri="{BB962C8B-B14F-4D97-AF65-F5344CB8AC3E}">
        <p14:creationId xmlns:p14="http://schemas.microsoft.com/office/powerpoint/2010/main" val="13492506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CA" sz="1600" dirty="0">
                <a:latin typeface="Optima" panose="02000503060000020004" pitchFamily="2" charset="0"/>
              </a:rPr>
              <a:t>Gilles 7</a:t>
            </a:r>
          </a:p>
          <a:p>
            <a:endParaRPr lang="en-CA" sz="1600" dirty="0">
              <a:latin typeface="Optima" panose="02000503060000020004" pitchFamily="2" charset="0"/>
            </a:endParaRPr>
          </a:p>
          <a:p>
            <a:r>
              <a:rPr lang="en-CA" sz="1600" dirty="0">
                <a:latin typeface="Optima" panose="02000503060000020004" pitchFamily="2" charset="0"/>
              </a:rPr>
              <a:t>A team work and a local networks mobilisation</a:t>
            </a:r>
          </a:p>
          <a:p>
            <a:endParaRPr lang="en-CA" sz="1600" dirty="0">
              <a:latin typeface="Optima" panose="02000503060000020004" pitchFamily="2" charset="0"/>
            </a:endParaRPr>
          </a:p>
          <a:p>
            <a:r>
              <a:rPr lang="en-CA" sz="1600" dirty="0">
                <a:latin typeface="Optima" panose="02000503060000020004" pitchFamily="2" charset="0"/>
              </a:rPr>
              <a:t>Identifying and meeting all children’s needs / rights / interests and </a:t>
            </a:r>
            <a:r>
              <a:rPr lang="en-CA" sz="1600" dirty="0" err="1">
                <a:latin typeface="Optima" panose="02000503060000020004" pitchFamily="2" charset="0"/>
              </a:rPr>
              <a:t>strenghts</a:t>
            </a:r>
            <a:endParaRPr lang="fr-FR" dirty="0"/>
          </a:p>
        </p:txBody>
      </p:sp>
      <p:sp>
        <p:nvSpPr>
          <p:cNvPr id="4" name="Espace réservé du numéro de diapositive 3"/>
          <p:cNvSpPr>
            <a:spLocks noGrp="1"/>
          </p:cNvSpPr>
          <p:nvPr>
            <p:ph type="sldNum" sz="quarter" idx="5"/>
          </p:nvPr>
        </p:nvSpPr>
        <p:spPr/>
        <p:txBody>
          <a:bodyPr/>
          <a:lstStyle/>
          <a:p>
            <a:fld id="{459791EE-BF2F-4341-8F82-021E746D9DD8}" type="slidenum">
              <a:rPr lang="fr-FR" smtClean="0"/>
              <a:t>16</a:t>
            </a:fld>
            <a:endParaRPr lang="fr-FR"/>
          </a:p>
        </p:txBody>
      </p:sp>
    </p:spTree>
    <p:extLst>
      <p:ext uri="{BB962C8B-B14F-4D97-AF65-F5344CB8AC3E}">
        <p14:creationId xmlns:p14="http://schemas.microsoft.com/office/powerpoint/2010/main" val="38195519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CA" dirty="0"/>
              <a:t>Gilles 8</a:t>
            </a:r>
          </a:p>
        </p:txBody>
      </p:sp>
      <p:sp>
        <p:nvSpPr>
          <p:cNvPr id="4" name="Espace réservé du numéro de diapositive 3"/>
          <p:cNvSpPr>
            <a:spLocks noGrp="1"/>
          </p:cNvSpPr>
          <p:nvPr>
            <p:ph type="sldNum" sz="quarter" idx="5"/>
          </p:nvPr>
        </p:nvSpPr>
        <p:spPr/>
        <p:txBody>
          <a:bodyPr/>
          <a:lstStyle/>
          <a:p>
            <a:fld id="{459791EE-BF2F-4341-8F82-021E746D9DD8}" type="slidenum">
              <a:rPr lang="fr-FR" smtClean="0"/>
              <a:t>17</a:t>
            </a:fld>
            <a:endParaRPr lang="fr-FR"/>
          </a:p>
        </p:txBody>
      </p:sp>
    </p:spTree>
    <p:extLst>
      <p:ext uri="{BB962C8B-B14F-4D97-AF65-F5344CB8AC3E}">
        <p14:creationId xmlns:p14="http://schemas.microsoft.com/office/powerpoint/2010/main" val="17320605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CA" dirty="0"/>
              <a:t>Gilles 9</a:t>
            </a:r>
          </a:p>
        </p:txBody>
      </p:sp>
      <p:sp>
        <p:nvSpPr>
          <p:cNvPr id="4" name="Espace réservé du numéro de diapositive 3"/>
          <p:cNvSpPr>
            <a:spLocks noGrp="1"/>
          </p:cNvSpPr>
          <p:nvPr>
            <p:ph type="sldNum" sz="quarter" idx="5"/>
          </p:nvPr>
        </p:nvSpPr>
        <p:spPr/>
        <p:txBody>
          <a:bodyPr/>
          <a:lstStyle/>
          <a:p>
            <a:fld id="{459791EE-BF2F-4341-8F82-021E746D9DD8}" type="slidenum">
              <a:rPr lang="fr-FR" smtClean="0"/>
              <a:t>18</a:t>
            </a:fld>
            <a:endParaRPr lang="fr-FR"/>
          </a:p>
        </p:txBody>
      </p:sp>
    </p:spTree>
    <p:extLst>
      <p:ext uri="{BB962C8B-B14F-4D97-AF65-F5344CB8AC3E}">
        <p14:creationId xmlns:p14="http://schemas.microsoft.com/office/powerpoint/2010/main" val="16699071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1B9073D5-38E9-4CDE-A71B-658B2C603D68}" type="slidenum">
              <a:rPr lang="fr-CA" smtClean="0"/>
              <a:pPr/>
              <a:t>19</a:t>
            </a:fld>
            <a:endParaRPr lang="fr-CA"/>
          </a:p>
        </p:txBody>
      </p:sp>
    </p:spTree>
    <p:extLst>
      <p:ext uri="{BB962C8B-B14F-4D97-AF65-F5344CB8AC3E}">
        <p14:creationId xmlns:p14="http://schemas.microsoft.com/office/powerpoint/2010/main" val="26895584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fld id="{1B9073D5-38E9-4CDE-A71B-658B2C603D68}" type="slidenum">
              <a:rPr lang="fr-CA" smtClean="0"/>
              <a:pPr/>
              <a:t>20</a:t>
            </a:fld>
            <a:endParaRPr lang="fr-CA"/>
          </a:p>
        </p:txBody>
      </p:sp>
    </p:spTree>
    <p:extLst>
      <p:ext uri="{BB962C8B-B14F-4D97-AF65-F5344CB8AC3E}">
        <p14:creationId xmlns:p14="http://schemas.microsoft.com/office/powerpoint/2010/main" val="25546798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a:t>Voici la nouvelle diapo de Dr Julien:</a:t>
            </a:r>
          </a:p>
          <a:p>
            <a:endParaRPr lang="fr-CA"/>
          </a:p>
          <a:p>
            <a:r>
              <a:rPr lang="fr-CA"/>
              <a:t>A </a:t>
            </a:r>
            <a:r>
              <a:rPr lang="fr-CA" err="1"/>
              <a:t>rallying</a:t>
            </a:r>
            <a:r>
              <a:rPr lang="fr-CA"/>
              <a:t> </a:t>
            </a:r>
            <a:r>
              <a:rPr lang="fr-CA" err="1"/>
              <a:t>cry</a:t>
            </a:r>
            <a:r>
              <a:rPr lang="fr-CA"/>
              <a:t> for the future of </a:t>
            </a:r>
            <a:r>
              <a:rPr lang="fr-CA" err="1"/>
              <a:t>vulnerable</a:t>
            </a:r>
            <a:r>
              <a:rPr lang="fr-CA"/>
              <a:t> </a:t>
            </a:r>
            <a:r>
              <a:rPr lang="fr-CA" err="1"/>
              <a:t>children</a:t>
            </a:r>
            <a:endParaRPr lang="fr-CA"/>
          </a:p>
          <a:p>
            <a:endParaRPr lang="fr-CA"/>
          </a:p>
          <a:p>
            <a:r>
              <a:rPr lang="fr-CA"/>
              <a:t>A </a:t>
            </a:r>
            <a:r>
              <a:rPr lang="fr-CA" err="1"/>
              <a:t>response</a:t>
            </a:r>
            <a:r>
              <a:rPr lang="fr-CA"/>
              <a:t> for the </a:t>
            </a:r>
            <a:r>
              <a:rPr lang="fr-CA" err="1"/>
              <a:t>Tragedy</a:t>
            </a:r>
            <a:r>
              <a:rPr lang="fr-CA"/>
              <a:t> of </a:t>
            </a:r>
            <a:r>
              <a:rPr lang="fr-CA" err="1"/>
              <a:t>preventable</a:t>
            </a:r>
            <a:r>
              <a:rPr lang="fr-CA"/>
              <a:t> </a:t>
            </a:r>
            <a:r>
              <a:rPr lang="fr-CA" err="1"/>
              <a:t>brain</a:t>
            </a:r>
            <a:r>
              <a:rPr lang="fr-CA"/>
              <a:t> damage in </a:t>
            </a:r>
            <a:r>
              <a:rPr lang="fr-CA" err="1"/>
              <a:t>numerous</a:t>
            </a:r>
            <a:r>
              <a:rPr lang="fr-CA"/>
              <a:t> </a:t>
            </a:r>
            <a:r>
              <a:rPr lang="fr-CA" err="1"/>
              <a:t>young</a:t>
            </a:r>
            <a:r>
              <a:rPr lang="fr-CA"/>
              <a:t> </a:t>
            </a:r>
            <a:r>
              <a:rPr lang="fr-CA" err="1"/>
              <a:t>children</a:t>
            </a:r>
            <a:endParaRPr lang="fr-CA"/>
          </a:p>
          <a:p>
            <a:endParaRPr lang="fr-CA"/>
          </a:p>
          <a:p>
            <a:r>
              <a:rPr lang="fr-CA"/>
              <a:t>The innovative APCA </a:t>
            </a:r>
            <a:r>
              <a:rPr lang="fr-CA" err="1"/>
              <a:t>method</a:t>
            </a:r>
            <a:r>
              <a:rPr lang="fr-CA"/>
              <a:t> in Community social </a:t>
            </a:r>
            <a:r>
              <a:rPr lang="fr-CA" err="1"/>
              <a:t>pediatrics</a:t>
            </a:r>
            <a:r>
              <a:rPr lang="fr-CA"/>
              <a:t> </a:t>
            </a:r>
            <a:r>
              <a:rPr lang="fr-CA" err="1"/>
              <a:t>based</a:t>
            </a:r>
            <a:r>
              <a:rPr lang="fr-CA"/>
              <a:t> on the UN convention of the </a:t>
            </a:r>
            <a:r>
              <a:rPr lang="fr-CA" err="1"/>
              <a:t>rights</a:t>
            </a:r>
            <a:r>
              <a:rPr lang="fr-CA"/>
              <a:t> of </a:t>
            </a:r>
            <a:r>
              <a:rPr lang="fr-CA" err="1"/>
              <a:t>children</a:t>
            </a:r>
            <a:r>
              <a:rPr lang="fr-CA"/>
              <a:t> and on </a:t>
            </a:r>
            <a:r>
              <a:rPr lang="fr-CA" err="1"/>
              <a:t>evidence-based</a:t>
            </a:r>
            <a:r>
              <a:rPr lang="fr-CA"/>
              <a:t> science</a:t>
            </a:r>
          </a:p>
          <a:p>
            <a:endParaRPr lang="fr-CA"/>
          </a:p>
          <a:p>
            <a:r>
              <a:rPr lang="fr-CA"/>
              <a:t>4 </a:t>
            </a:r>
            <a:r>
              <a:rPr lang="fr-CA" err="1"/>
              <a:t>steps</a:t>
            </a:r>
            <a:r>
              <a:rPr lang="fr-CA"/>
              <a:t>:</a:t>
            </a:r>
          </a:p>
          <a:p>
            <a:endParaRPr lang="fr-CA"/>
          </a:p>
          <a:p>
            <a:r>
              <a:rPr lang="fr-CA"/>
              <a:t>A for attachement and trust (how to </a:t>
            </a:r>
            <a:r>
              <a:rPr lang="fr-CA" err="1"/>
              <a:t>be</a:t>
            </a:r>
            <a:r>
              <a:rPr lang="fr-CA"/>
              <a:t>)</a:t>
            </a:r>
          </a:p>
          <a:p>
            <a:r>
              <a:rPr lang="fr-CA"/>
              <a:t>P for </a:t>
            </a:r>
            <a:r>
              <a:rPr lang="fr-CA" err="1"/>
              <a:t>problem</a:t>
            </a:r>
            <a:r>
              <a:rPr lang="fr-CA"/>
              <a:t> sharing and </a:t>
            </a:r>
            <a:r>
              <a:rPr lang="fr-CA" err="1"/>
              <a:t>decoding</a:t>
            </a:r>
            <a:r>
              <a:rPr lang="fr-CA"/>
              <a:t> to </a:t>
            </a:r>
            <a:r>
              <a:rPr lang="fr-CA" err="1"/>
              <a:t>deepen</a:t>
            </a:r>
            <a:r>
              <a:rPr lang="fr-CA"/>
              <a:t> </a:t>
            </a:r>
            <a:r>
              <a:rPr lang="fr-CA" err="1"/>
              <a:t>into</a:t>
            </a:r>
            <a:r>
              <a:rPr lang="fr-CA"/>
              <a:t> the causes</a:t>
            </a:r>
          </a:p>
          <a:p>
            <a:r>
              <a:rPr lang="fr-CA"/>
              <a:t>C for a </a:t>
            </a:r>
            <a:r>
              <a:rPr lang="fr-CA" err="1"/>
              <a:t>comprehensive</a:t>
            </a:r>
            <a:r>
              <a:rPr lang="fr-CA"/>
              <a:t> </a:t>
            </a:r>
            <a:r>
              <a:rPr lang="fr-CA" err="1"/>
              <a:t>transdisciplinary</a:t>
            </a:r>
            <a:r>
              <a:rPr lang="fr-CA"/>
              <a:t> </a:t>
            </a:r>
            <a:r>
              <a:rPr lang="fr-CA" err="1"/>
              <a:t>approach</a:t>
            </a:r>
            <a:r>
              <a:rPr lang="fr-CA"/>
              <a:t> (</a:t>
            </a:r>
            <a:r>
              <a:rPr lang="fr-CA" err="1"/>
              <a:t>medical</a:t>
            </a:r>
            <a:r>
              <a:rPr lang="fr-CA"/>
              <a:t>, </a:t>
            </a:r>
            <a:r>
              <a:rPr lang="fr-CA" err="1"/>
              <a:t>legal</a:t>
            </a:r>
            <a:r>
              <a:rPr lang="fr-CA"/>
              <a:t>, social sciences, </a:t>
            </a:r>
            <a:r>
              <a:rPr lang="fr-CA" err="1"/>
              <a:t>family</a:t>
            </a:r>
            <a:r>
              <a:rPr lang="fr-CA"/>
              <a:t> and </a:t>
            </a:r>
            <a:r>
              <a:rPr lang="fr-CA" err="1"/>
              <a:t>child</a:t>
            </a:r>
            <a:r>
              <a:rPr lang="fr-CA"/>
              <a:t> as full </a:t>
            </a:r>
            <a:r>
              <a:rPr lang="fr-CA" err="1"/>
              <a:t>partners</a:t>
            </a:r>
            <a:r>
              <a:rPr lang="fr-CA"/>
              <a:t>)</a:t>
            </a:r>
          </a:p>
          <a:p>
            <a:r>
              <a:rPr lang="fr-CA"/>
              <a:t>A for action to </a:t>
            </a:r>
            <a:r>
              <a:rPr lang="fr-CA" err="1"/>
              <a:t>be</a:t>
            </a:r>
            <a:r>
              <a:rPr lang="fr-CA"/>
              <a:t> </a:t>
            </a:r>
            <a:r>
              <a:rPr lang="fr-CA" err="1"/>
              <a:t>created</a:t>
            </a:r>
            <a:r>
              <a:rPr lang="fr-CA"/>
              <a:t> out of the box by all </a:t>
            </a:r>
            <a:r>
              <a:rPr lang="fr-CA" err="1"/>
              <a:t>participnts</a:t>
            </a:r>
            <a:r>
              <a:rPr lang="fr-CA"/>
              <a:t> in a consensus mode (how to do)</a:t>
            </a:r>
          </a:p>
        </p:txBody>
      </p:sp>
      <p:sp>
        <p:nvSpPr>
          <p:cNvPr id="4" name="Espace réservé du numéro de diapositive 3"/>
          <p:cNvSpPr>
            <a:spLocks noGrp="1"/>
          </p:cNvSpPr>
          <p:nvPr>
            <p:ph type="sldNum" sz="quarter" idx="5"/>
          </p:nvPr>
        </p:nvSpPr>
        <p:spPr/>
        <p:txBody>
          <a:bodyPr/>
          <a:lstStyle/>
          <a:p>
            <a:fld id="{1B9073D5-38E9-4CDE-A71B-658B2C603D68}" type="slidenum">
              <a:rPr lang="fr-CA" smtClean="0"/>
              <a:pPr/>
              <a:t>21</a:t>
            </a:fld>
            <a:endParaRPr lang="fr-CA"/>
          </a:p>
        </p:txBody>
      </p:sp>
    </p:spTree>
    <p:extLst>
      <p:ext uri="{BB962C8B-B14F-4D97-AF65-F5344CB8AC3E}">
        <p14:creationId xmlns:p14="http://schemas.microsoft.com/office/powerpoint/2010/main" val="24392399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Helene 7</a:t>
            </a:r>
          </a:p>
        </p:txBody>
      </p:sp>
      <p:sp>
        <p:nvSpPr>
          <p:cNvPr id="4" name="Espace réservé du numéro de diapositive 3"/>
          <p:cNvSpPr>
            <a:spLocks noGrp="1"/>
          </p:cNvSpPr>
          <p:nvPr>
            <p:ph type="sldNum" sz="quarter" idx="5"/>
          </p:nvPr>
        </p:nvSpPr>
        <p:spPr/>
        <p:txBody>
          <a:bodyPr/>
          <a:lstStyle/>
          <a:p>
            <a:fld id="{459791EE-BF2F-4341-8F82-021E746D9DD8}" type="slidenum">
              <a:rPr lang="fr-FR" smtClean="0"/>
              <a:t>22</a:t>
            </a:fld>
            <a:endParaRPr lang="fr-FR"/>
          </a:p>
        </p:txBody>
      </p:sp>
    </p:spTree>
    <p:extLst>
      <p:ext uri="{BB962C8B-B14F-4D97-AF65-F5344CB8AC3E}">
        <p14:creationId xmlns:p14="http://schemas.microsoft.com/office/powerpoint/2010/main" val="13328250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CA" dirty="0"/>
              <a:t>Gilles 9</a:t>
            </a:r>
          </a:p>
        </p:txBody>
      </p:sp>
      <p:sp>
        <p:nvSpPr>
          <p:cNvPr id="4" name="Espace réservé du numéro de diapositive 3"/>
          <p:cNvSpPr>
            <a:spLocks noGrp="1"/>
          </p:cNvSpPr>
          <p:nvPr>
            <p:ph type="sldNum" sz="quarter" idx="5"/>
          </p:nvPr>
        </p:nvSpPr>
        <p:spPr/>
        <p:txBody>
          <a:bodyPr/>
          <a:lstStyle/>
          <a:p>
            <a:fld id="{459791EE-BF2F-4341-8F82-021E746D9DD8}" type="slidenum">
              <a:rPr lang="fr-FR" smtClean="0"/>
              <a:t>23</a:t>
            </a:fld>
            <a:endParaRPr lang="fr-FR"/>
          </a:p>
        </p:txBody>
      </p:sp>
    </p:spTree>
    <p:extLst>
      <p:ext uri="{BB962C8B-B14F-4D97-AF65-F5344CB8AC3E}">
        <p14:creationId xmlns:p14="http://schemas.microsoft.com/office/powerpoint/2010/main" val="12972590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459791EE-BF2F-4341-8F82-021E746D9DD8}" type="slidenum">
              <a:rPr lang="fr-FR" smtClean="0"/>
              <a:t>4</a:t>
            </a:fld>
            <a:endParaRPr lang="fr-FR"/>
          </a:p>
        </p:txBody>
      </p:sp>
    </p:spTree>
    <p:extLst>
      <p:ext uri="{BB962C8B-B14F-4D97-AF65-F5344CB8AC3E}">
        <p14:creationId xmlns:p14="http://schemas.microsoft.com/office/powerpoint/2010/main" val="12327514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459791EE-BF2F-4341-8F82-021E746D9DD8}" type="slidenum">
              <a:rPr lang="fr-FR" smtClean="0"/>
              <a:t>24</a:t>
            </a:fld>
            <a:endParaRPr lang="fr-FR"/>
          </a:p>
        </p:txBody>
      </p:sp>
    </p:spTree>
    <p:extLst>
      <p:ext uri="{BB962C8B-B14F-4D97-AF65-F5344CB8AC3E}">
        <p14:creationId xmlns:p14="http://schemas.microsoft.com/office/powerpoint/2010/main" val="8072638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fld id="{1B9073D5-38E9-4CDE-A71B-658B2C603D68}" type="slidenum">
              <a:rPr lang="fr-CA" smtClean="0"/>
              <a:pPr/>
              <a:t>5</a:t>
            </a:fld>
            <a:endParaRPr lang="fr-CA"/>
          </a:p>
        </p:txBody>
      </p:sp>
    </p:spTree>
    <p:extLst>
      <p:ext uri="{BB962C8B-B14F-4D97-AF65-F5344CB8AC3E}">
        <p14:creationId xmlns:p14="http://schemas.microsoft.com/office/powerpoint/2010/main" val="15433855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r>
              <a:rPr lang="en-CA" sz="1600" dirty="0">
                <a:latin typeface="DM Sans" pitchFamily="2" charset="77"/>
              </a:rPr>
              <a:t>Gilles 2</a:t>
            </a:r>
          </a:p>
          <a:p>
            <a:pPr marL="0" marR="0" lvl="0" indent="0" algn="l" defTabSz="1219170" rtl="0" eaLnBrk="1" fontAlgn="auto" latinLnBrk="0" hangingPunct="1">
              <a:lnSpc>
                <a:spcPct val="150000"/>
              </a:lnSpc>
              <a:spcBef>
                <a:spcPts val="0"/>
              </a:spcBef>
              <a:spcAft>
                <a:spcPts val="0"/>
              </a:spcAft>
              <a:buClrTx/>
              <a:buSzTx/>
              <a:buFontTx/>
              <a:buNone/>
              <a:tabLst/>
              <a:defRPr/>
            </a:pPr>
            <a:endParaRPr lang="en-CA" sz="1600" dirty="0">
              <a:latin typeface="DM Sans" pitchFamily="2" charset="77"/>
            </a:endParaRPr>
          </a:p>
          <a:p>
            <a:endParaRPr lang="fr-FR" dirty="0"/>
          </a:p>
        </p:txBody>
      </p:sp>
      <p:sp>
        <p:nvSpPr>
          <p:cNvPr id="4" name="Espace réservé du numéro de diapositive 3"/>
          <p:cNvSpPr>
            <a:spLocks noGrp="1"/>
          </p:cNvSpPr>
          <p:nvPr>
            <p:ph type="sldNum" sz="quarter" idx="5"/>
          </p:nvPr>
        </p:nvSpPr>
        <p:spPr/>
        <p:txBody>
          <a:bodyPr/>
          <a:lstStyle/>
          <a:p>
            <a:fld id="{459791EE-BF2F-4341-8F82-021E746D9DD8}" type="slidenum">
              <a:rPr lang="fr-FR" smtClean="0"/>
              <a:t>6</a:t>
            </a:fld>
            <a:endParaRPr lang="fr-FR"/>
          </a:p>
        </p:txBody>
      </p:sp>
    </p:spTree>
    <p:extLst>
      <p:ext uri="{BB962C8B-B14F-4D97-AF65-F5344CB8AC3E}">
        <p14:creationId xmlns:p14="http://schemas.microsoft.com/office/powerpoint/2010/main" val="6329911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59791EE-BF2F-4341-8F82-021E746D9DD8}"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850178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fld id="{1B9073D5-38E9-4CDE-A71B-658B2C603D68}" type="slidenum">
              <a:rPr lang="fr-CA" smtClean="0"/>
              <a:pPr/>
              <a:t>8</a:t>
            </a:fld>
            <a:endParaRPr lang="fr-CA"/>
          </a:p>
        </p:txBody>
      </p:sp>
    </p:spTree>
    <p:extLst>
      <p:ext uri="{BB962C8B-B14F-4D97-AF65-F5344CB8AC3E}">
        <p14:creationId xmlns:p14="http://schemas.microsoft.com/office/powerpoint/2010/main" val="12334358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Voici la nouvelle diapo de Dr Julien:</a:t>
            </a:r>
          </a:p>
          <a:p>
            <a:endParaRPr lang="fr-CA" dirty="0"/>
          </a:p>
          <a:p>
            <a:r>
              <a:rPr lang="fr-CA" dirty="0"/>
              <a:t>A </a:t>
            </a:r>
            <a:r>
              <a:rPr lang="fr-CA" dirty="0" err="1"/>
              <a:t>rallying</a:t>
            </a:r>
            <a:r>
              <a:rPr lang="fr-CA" dirty="0"/>
              <a:t> </a:t>
            </a:r>
            <a:r>
              <a:rPr lang="fr-CA" dirty="0" err="1"/>
              <a:t>cry</a:t>
            </a:r>
            <a:r>
              <a:rPr lang="fr-CA" dirty="0"/>
              <a:t> for the future of </a:t>
            </a:r>
            <a:r>
              <a:rPr lang="fr-CA" dirty="0" err="1"/>
              <a:t>vulnerable</a:t>
            </a:r>
            <a:r>
              <a:rPr lang="fr-CA" dirty="0"/>
              <a:t> </a:t>
            </a:r>
            <a:r>
              <a:rPr lang="fr-CA" dirty="0" err="1"/>
              <a:t>children</a:t>
            </a:r>
            <a:endParaRPr lang="fr-CA" dirty="0"/>
          </a:p>
          <a:p>
            <a:endParaRPr lang="fr-CA" dirty="0"/>
          </a:p>
          <a:p>
            <a:r>
              <a:rPr lang="fr-CA" dirty="0"/>
              <a:t>A </a:t>
            </a:r>
            <a:r>
              <a:rPr lang="fr-CA" dirty="0" err="1"/>
              <a:t>response</a:t>
            </a:r>
            <a:r>
              <a:rPr lang="fr-CA" dirty="0"/>
              <a:t> for the </a:t>
            </a:r>
            <a:r>
              <a:rPr lang="fr-CA" dirty="0" err="1"/>
              <a:t>Tragedy</a:t>
            </a:r>
            <a:r>
              <a:rPr lang="fr-CA" dirty="0"/>
              <a:t> of </a:t>
            </a:r>
            <a:r>
              <a:rPr lang="fr-CA" dirty="0" err="1"/>
              <a:t>preventable</a:t>
            </a:r>
            <a:r>
              <a:rPr lang="fr-CA" dirty="0"/>
              <a:t> </a:t>
            </a:r>
            <a:r>
              <a:rPr lang="fr-CA" dirty="0" err="1"/>
              <a:t>brain</a:t>
            </a:r>
            <a:r>
              <a:rPr lang="fr-CA" dirty="0"/>
              <a:t> damage in </a:t>
            </a:r>
            <a:r>
              <a:rPr lang="fr-CA" dirty="0" err="1"/>
              <a:t>numerous</a:t>
            </a:r>
            <a:r>
              <a:rPr lang="fr-CA" dirty="0"/>
              <a:t> </a:t>
            </a:r>
            <a:r>
              <a:rPr lang="fr-CA" dirty="0" err="1"/>
              <a:t>young</a:t>
            </a:r>
            <a:r>
              <a:rPr lang="fr-CA" dirty="0"/>
              <a:t> </a:t>
            </a:r>
            <a:r>
              <a:rPr lang="fr-CA" dirty="0" err="1"/>
              <a:t>children</a:t>
            </a:r>
            <a:endParaRPr lang="fr-CA" dirty="0"/>
          </a:p>
          <a:p>
            <a:endParaRPr lang="fr-CA" dirty="0"/>
          </a:p>
          <a:p>
            <a:r>
              <a:rPr lang="fr-CA" dirty="0"/>
              <a:t>The innovative APCA </a:t>
            </a:r>
            <a:r>
              <a:rPr lang="fr-CA" dirty="0" err="1"/>
              <a:t>method</a:t>
            </a:r>
            <a:r>
              <a:rPr lang="fr-CA" dirty="0"/>
              <a:t> in Community social </a:t>
            </a:r>
            <a:r>
              <a:rPr lang="fr-CA" dirty="0" err="1"/>
              <a:t>pediatrics</a:t>
            </a:r>
            <a:r>
              <a:rPr lang="fr-CA" dirty="0"/>
              <a:t> </a:t>
            </a:r>
            <a:r>
              <a:rPr lang="fr-CA" dirty="0" err="1"/>
              <a:t>based</a:t>
            </a:r>
            <a:r>
              <a:rPr lang="fr-CA" dirty="0"/>
              <a:t> on the UN convention of the </a:t>
            </a:r>
            <a:r>
              <a:rPr lang="fr-CA" dirty="0" err="1"/>
              <a:t>rights</a:t>
            </a:r>
            <a:r>
              <a:rPr lang="fr-CA" dirty="0"/>
              <a:t> of </a:t>
            </a:r>
            <a:r>
              <a:rPr lang="fr-CA" dirty="0" err="1"/>
              <a:t>children</a:t>
            </a:r>
            <a:r>
              <a:rPr lang="fr-CA" dirty="0"/>
              <a:t> and on </a:t>
            </a:r>
            <a:r>
              <a:rPr lang="fr-CA" dirty="0" err="1"/>
              <a:t>evidence-based</a:t>
            </a:r>
            <a:r>
              <a:rPr lang="fr-CA" dirty="0"/>
              <a:t> science</a:t>
            </a:r>
          </a:p>
          <a:p>
            <a:endParaRPr lang="fr-CA" dirty="0"/>
          </a:p>
          <a:p>
            <a:r>
              <a:rPr lang="fr-CA" dirty="0"/>
              <a:t>4 </a:t>
            </a:r>
            <a:r>
              <a:rPr lang="fr-CA" dirty="0" err="1"/>
              <a:t>steps</a:t>
            </a:r>
            <a:r>
              <a:rPr lang="fr-CA" dirty="0"/>
              <a:t>:</a:t>
            </a:r>
          </a:p>
          <a:p>
            <a:endParaRPr lang="fr-CA" dirty="0"/>
          </a:p>
          <a:p>
            <a:r>
              <a:rPr lang="fr-CA" dirty="0"/>
              <a:t>A for attachement and trust (how to </a:t>
            </a:r>
            <a:r>
              <a:rPr lang="fr-CA" dirty="0" err="1"/>
              <a:t>be</a:t>
            </a:r>
            <a:r>
              <a:rPr lang="fr-CA" dirty="0"/>
              <a:t>)</a:t>
            </a:r>
          </a:p>
          <a:p>
            <a:r>
              <a:rPr lang="fr-CA" dirty="0"/>
              <a:t>P for </a:t>
            </a:r>
            <a:r>
              <a:rPr lang="fr-CA" dirty="0" err="1"/>
              <a:t>problem</a:t>
            </a:r>
            <a:r>
              <a:rPr lang="fr-CA" dirty="0"/>
              <a:t> sharing and </a:t>
            </a:r>
            <a:r>
              <a:rPr lang="fr-CA" dirty="0" err="1"/>
              <a:t>decoding</a:t>
            </a:r>
            <a:r>
              <a:rPr lang="fr-CA" dirty="0"/>
              <a:t> to </a:t>
            </a:r>
            <a:r>
              <a:rPr lang="fr-CA" dirty="0" err="1"/>
              <a:t>deepen</a:t>
            </a:r>
            <a:r>
              <a:rPr lang="fr-CA" dirty="0"/>
              <a:t> </a:t>
            </a:r>
            <a:r>
              <a:rPr lang="fr-CA" dirty="0" err="1"/>
              <a:t>into</a:t>
            </a:r>
            <a:r>
              <a:rPr lang="fr-CA" dirty="0"/>
              <a:t> the causes</a:t>
            </a:r>
          </a:p>
          <a:p>
            <a:r>
              <a:rPr lang="fr-CA" dirty="0"/>
              <a:t>C for a </a:t>
            </a:r>
            <a:r>
              <a:rPr lang="fr-CA" dirty="0" err="1"/>
              <a:t>comprehensive</a:t>
            </a:r>
            <a:r>
              <a:rPr lang="fr-CA" dirty="0"/>
              <a:t> </a:t>
            </a:r>
            <a:r>
              <a:rPr lang="fr-CA" dirty="0" err="1"/>
              <a:t>transdisciplinary</a:t>
            </a:r>
            <a:r>
              <a:rPr lang="fr-CA" dirty="0"/>
              <a:t> </a:t>
            </a:r>
            <a:r>
              <a:rPr lang="fr-CA" dirty="0" err="1"/>
              <a:t>approach</a:t>
            </a:r>
            <a:r>
              <a:rPr lang="fr-CA" dirty="0"/>
              <a:t> (</a:t>
            </a:r>
            <a:r>
              <a:rPr lang="fr-CA" dirty="0" err="1"/>
              <a:t>medical</a:t>
            </a:r>
            <a:r>
              <a:rPr lang="fr-CA" dirty="0"/>
              <a:t>, </a:t>
            </a:r>
            <a:r>
              <a:rPr lang="fr-CA" dirty="0" err="1"/>
              <a:t>legal</a:t>
            </a:r>
            <a:r>
              <a:rPr lang="fr-CA" dirty="0"/>
              <a:t>, social sciences, </a:t>
            </a:r>
            <a:r>
              <a:rPr lang="fr-CA" dirty="0" err="1"/>
              <a:t>family</a:t>
            </a:r>
            <a:r>
              <a:rPr lang="fr-CA" dirty="0"/>
              <a:t> and </a:t>
            </a:r>
            <a:r>
              <a:rPr lang="fr-CA" dirty="0" err="1"/>
              <a:t>child</a:t>
            </a:r>
            <a:r>
              <a:rPr lang="fr-CA" dirty="0"/>
              <a:t> as full </a:t>
            </a:r>
            <a:r>
              <a:rPr lang="fr-CA" dirty="0" err="1"/>
              <a:t>partners</a:t>
            </a:r>
            <a:r>
              <a:rPr lang="fr-CA" dirty="0"/>
              <a:t>)</a:t>
            </a:r>
          </a:p>
          <a:p>
            <a:r>
              <a:rPr lang="fr-CA" dirty="0"/>
              <a:t>A for action to </a:t>
            </a:r>
            <a:r>
              <a:rPr lang="fr-CA" dirty="0" err="1"/>
              <a:t>be</a:t>
            </a:r>
            <a:r>
              <a:rPr lang="fr-CA" dirty="0"/>
              <a:t> </a:t>
            </a:r>
            <a:r>
              <a:rPr lang="fr-CA" dirty="0" err="1"/>
              <a:t>created</a:t>
            </a:r>
            <a:r>
              <a:rPr lang="fr-CA" dirty="0"/>
              <a:t> out of the box by all </a:t>
            </a:r>
            <a:r>
              <a:rPr lang="fr-CA" dirty="0" err="1"/>
              <a:t>participnts</a:t>
            </a:r>
            <a:r>
              <a:rPr lang="fr-CA" dirty="0"/>
              <a:t> in a consensus mode (how to do)</a:t>
            </a:r>
          </a:p>
        </p:txBody>
      </p:sp>
      <p:sp>
        <p:nvSpPr>
          <p:cNvPr id="4" name="Espace réservé du numéro de diapositive 3"/>
          <p:cNvSpPr>
            <a:spLocks noGrp="1"/>
          </p:cNvSpPr>
          <p:nvPr>
            <p:ph type="sldNum" sz="quarter" idx="5"/>
          </p:nvPr>
        </p:nvSpPr>
        <p:spPr/>
        <p:txBody>
          <a:bodyPr/>
          <a:lstStyle/>
          <a:p>
            <a:fld id="{1B9073D5-38E9-4CDE-A71B-658B2C603D68}" type="slidenum">
              <a:rPr lang="fr-CA" smtClean="0"/>
              <a:pPr/>
              <a:t>11</a:t>
            </a:fld>
            <a:endParaRPr lang="fr-CA"/>
          </a:p>
        </p:txBody>
      </p:sp>
    </p:spTree>
    <p:extLst>
      <p:ext uri="{BB962C8B-B14F-4D97-AF65-F5344CB8AC3E}">
        <p14:creationId xmlns:p14="http://schemas.microsoft.com/office/powerpoint/2010/main" val="11613328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4850" y="1154113"/>
            <a:ext cx="5540375" cy="3117850"/>
          </a:xfrm>
        </p:spPr>
      </p:sp>
      <p:sp>
        <p:nvSpPr>
          <p:cNvPr id="3" name="Notes Placeholder 2"/>
          <p:cNvSpPr>
            <a:spLocks noGrp="1"/>
          </p:cNvSpPr>
          <p:nvPr>
            <p:ph type="body" idx="1"/>
          </p:nvPr>
        </p:nvSpPr>
        <p:spPr/>
        <p:txBody>
          <a:bodyPr>
            <a:norm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CA" dirty="0"/>
              <a:t>Gilles 3</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CA" dirty="0"/>
          </a:p>
          <a:p>
            <a:pPr marL="0" marR="0" lvl="0" indent="0" algn="l" defTabSz="1219170" rtl="0" eaLnBrk="1" fontAlgn="auto" latinLnBrk="0" hangingPunct="1">
              <a:lnSpc>
                <a:spcPct val="100000"/>
              </a:lnSpc>
              <a:spcBef>
                <a:spcPts val="0"/>
              </a:spcBef>
              <a:spcAft>
                <a:spcPts val="0"/>
              </a:spcAft>
              <a:buClrTx/>
              <a:buSzTx/>
              <a:buFontTx/>
              <a:buNone/>
              <a:tabLst/>
              <a:defRPr/>
            </a:pPr>
            <a:r>
              <a:rPr lang="en-CA" dirty="0"/>
              <a:t>Throughout my 50 years of practising pediatric, I have developed a four steps approach, especially for children in needs,</a:t>
            </a:r>
          </a:p>
          <a:p>
            <a:endParaRPr lang="en-CA" dirty="0"/>
          </a:p>
          <a:p>
            <a:r>
              <a:rPr lang="en-CA" dirty="0"/>
              <a:t>To obtain pertinent clinical information in order to meet children’s needs, the practitioner in community social pediatrics resorts to the  APCA (EEDA) method,  a scientific evidenced based approach in health.</a:t>
            </a:r>
          </a:p>
          <a:p>
            <a:endParaRPr lang="en-CA" dirty="0"/>
          </a:p>
          <a:p>
            <a:r>
              <a:rPr lang="en-CA" dirty="0"/>
              <a:t>It is similar to the approach of the conflict circle as depicted by Christopher Moore.  In summary, one cannot deal with the problem, before dealing with emotions, and sharing the facts.</a:t>
            </a:r>
          </a:p>
          <a:p>
            <a:endParaRPr lang="en-CA" dirty="0"/>
          </a:p>
        </p:txBody>
      </p:sp>
      <p:sp>
        <p:nvSpPr>
          <p:cNvPr id="4" name="Slide Number Placeholder 3"/>
          <p:cNvSpPr>
            <a:spLocks noGrp="1"/>
          </p:cNvSpPr>
          <p:nvPr>
            <p:ph type="sldNum" sz="quarter" idx="10"/>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F66502AF-0919-4AE4-ACEE-B4AFB7957A89}"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762769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CA" dirty="0"/>
              <a:t>Gilles 4</a:t>
            </a:r>
          </a:p>
          <a:p>
            <a:endParaRPr lang="en-CA" dirty="0"/>
          </a:p>
          <a:p>
            <a:r>
              <a:rPr lang="en-CA" dirty="0"/>
              <a:t>In Community social pediatrics, the doctors does not evaluate the child alone.  He or she works with a team (social worker and lawyer trained in mediation).  It also requires the presence of the child, of the parents, of those who are invited by the family, of the community partners involved in the family’s life.</a:t>
            </a:r>
          </a:p>
        </p:txBody>
      </p:sp>
      <p:sp>
        <p:nvSpPr>
          <p:cNvPr id="4" name="Espace réservé du numéro de diapositive 3"/>
          <p:cNvSpPr>
            <a:spLocks noGrp="1"/>
          </p:cNvSpPr>
          <p:nvPr>
            <p:ph type="sldNum" sz="quarter" idx="5"/>
          </p:nvPr>
        </p:nvSpPr>
        <p:spPr/>
        <p:txBody>
          <a:bodyPr/>
          <a:lstStyle/>
          <a:p>
            <a:fld id="{459791EE-BF2F-4341-8F82-021E746D9DD8}" type="slidenum">
              <a:rPr lang="fr-FR" smtClean="0"/>
              <a:t>13</a:t>
            </a:fld>
            <a:endParaRPr lang="fr-FR"/>
          </a:p>
        </p:txBody>
      </p:sp>
    </p:spTree>
    <p:extLst>
      <p:ext uri="{BB962C8B-B14F-4D97-AF65-F5344CB8AC3E}">
        <p14:creationId xmlns:p14="http://schemas.microsoft.com/office/powerpoint/2010/main" val="12574370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fr-CA"/>
              <a:t>Modifier le style du titre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CA"/>
              <a:t>Modifier le style des sous-titres du masque</a:t>
            </a:r>
            <a:endParaRPr lang="en-US" dirty="0"/>
          </a:p>
        </p:txBody>
      </p:sp>
      <p:sp>
        <p:nvSpPr>
          <p:cNvPr id="4" name="Date Placeholder 3"/>
          <p:cNvSpPr>
            <a:spLocks noGrp="1"/>
          </p:cNvSpPr>
          <p:nvPr>
            <p:ph type="dt" sz="half" idx="10"/>
          </p:nvPr>
        </p:nvSpPr>
        <p:spPr/>
        <p:txBody>
          <a:bodyPr/>
          <a:lstStyle/>
          <a:p>
            <a:fld id="{78679BFF-C485-2144-AA4C-F890D92DA44D}" type="datetimeFigureOut">
              <a:rPr lang="fr-CA" smtClean="0"/>
              <a:t>2023-10-13</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F49F3C5B-4E17-E042-B82D-3766815C4DFF}" type="slidenum">
              <a:rPr lang="fr-CA" smtClean="0"/>
              <a:t>‹#›</a:t>
            </a:fld>
            <a:endParaRPr lang="fr-CA"/>
          </a:p>
        </p:txBody>
      </p:sp>
    </p:spTree>
    <p:extLst>
      <p:ext uri="{BB962C8B-B14F-4D97-AF65-F5344CB8AC3E}">
        <p14:creationId xmlns:p14="http://schemas.microsoft.com/office/powerpoint/2010/main" val="13538864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t>Modifier le style du titre</a:t>
            </a:r>
            <a:endParaRPr lang="en-US" dirty="0"/>
          </a:p>
        </p:txBody>
      </p:sp>
      <p:sp>
        <p:nvSpPr>
          <p:cNvPr id="3" name="Vertical Text Placeholder 2"/>
          <p:cNvSpPr>
            <a:spLocks noGrp="1"/>
          </p:cNvSpPr>
          <p:nvPr>
            <p:ph type="body" orient="vert" idx="1"/>
          </p:nvPr>
        </p:nvSpPr>
        <p:spPr/>
        <p:txBody>
          <a:bodyPr vert="eaVert"/>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en-US" dirty="0"/>
          </a:p>
        </p:txBody>
      </p:sp>
      <p:sp>
        <p:nvSpPr>
          <p:cNvPr id="4" name="Date Placeholder 3"/>
          <p:cNvSpPr>
            <a:spLocks noGrp="1"/>
          </p:cNvSpPr>
          <p:nvPr>
            <p:ph type="dt" sz="half" idx="10"/>
          </p:nvPr>
        </p:nvSpPr>
        <p:spPr/>
        <p:txBody>
          <a:bodyPr/>
          <a:lstStyle/>
          <a:p>
            <a:fld id="{78679BFF-C485-2144-AA4C-F890D92DA44D}" type="datetimeFigureOut">
              <a:rPr lang="fr-CA" smtClean="0"/>
              <a:t>2023-10-13</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F49F3C5B-4E17-E042-B82D-3766815C4DFF}" type="slidenum">
              <a:rPr lang="fr-CA" smtClean="0"/>
              <a:t>‹#›</a:t>
            </a:fld>
            <a:endParaRPr lang="fr-CA"/>
          </a:p>
        </p:txBody>
      </p:sp>
    </p:spTree>
    <p:extLst>
      <p:ext uri="{BB962C8B-B14F-4D97-AF65-F5344CB8AC3E}">
        <p14:creationId xmlns:p14="http://schemas.microsoft.com/office/powerpoint/2010/main" val="38433686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fr-CA"/>
              <a:t>Modifier le style du titre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en-US" dirty="0"/>
          </a:p>
        </p:txBody>
      </p:sp>
      <p:sp>
        <p:nvSpPr>
          <p:cNvPr id="4" name="Date Placeholder 3"/>
          <p:cNvSpPr>
            <a:spLocks noGrp="1"/>
          </p:cNvSpPr>
          <p:nvPr>
            <p:ph type="dt" sz="half" idx="10"/>
          </p:nvPr>
        </p:nvSpPr>
        <p:spPr/>
        <p:txBody>
          <a:bodyPr/>
          <a:lstStyle/>
          <a:p>
            <a:fld id="{78679BFF-C485-2144-AA4C-F890D92DA44D}" type="datetimeFigureOut">
              <a:rPr lang="fr-CA" smtClean="0"/>
              <a:t>2023-10-13</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F49F3C5B-4E17-E042-B82D-3766815C4DFF}" type="slidenum">
              <a:rPr lang="fr-CA" smtClean="0"/>
              <a:t>‹#›</a:t>
            </a:fld>
            <a:endParaRPr lang="fr-CA"/>
          </a:p>
        </p:txBody>
      </p:sp>
    </p:spTree>
    <p:extLst>
      <p:ext uri="{BB962C8B-B14F-4D97-AF65-F5344CB8AC3E}">
        <p14:creationId xmlns:p14="http://schemas.microsoft.com/office/powerpoint/2010/main" val="483095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re et contenu">
    <p:spTree>
      <p:nvGrpSpPr>
        <p:cNvPr id="1" name=""/>
        <p:cNvGrpSpPr/>
        <p:nvPr/>
      </p:nvGrpSpPr>
      <p:grpSpPr>
        <a:xfrm>
          <a:off x="0" y="0"/>
          <a:ext cx="0" cy="0"/>
          <a:chOff x="0" y="0"/>
          <a:chExt cx="0" cy="0"/>
        </a:xfrm>
      </p:grpSpPr>
      <p:sp>
        <p:nvSpPr>
          <p:cNvPr id="9" name="Espace réservé du titre 1">
            <a:extLst>
              <a:ext uri="{FF2B5EF4-FFF2-40B4-BE49-F238E27FC236}">
                <a16:creationId xmlns:a16="http://schemas.microsoft.com/office/drawing/2014/main" id="{F0C365C3-4F0D-7B40-AF64-52BA884BAC11}"/>
              </a:ext>
            </a:extLst>
          </p:cNvPr>
          <p:cNvSpPr>
            <a:spLocks noGrp="1"/>
          </p:cNvSpPr>
          <p:nvPr>
            <p:ph type="title" hasCustomPrompt="1"/>
          </p:nvPr>
        </p:nvSpPr>
        <p:spPr>
          <a:xfrm>
            <a:off x="609600" y="286871"/>
            <a:ext cx="10982987" cy="1125904"/>
          </a:xfrm>
          <a:prstGeom prst="rect">
            <a:avLst/>
          </a:prstGeom>
        </p:spPr>
        <p:txBody>
          <a:bodyPr vert="horz" lIns="91440" tIns="45720" rIns="91440" bIns="45720" rtlCol="0" anchor="b">
            <a:normAutofit/>
          </a:bodyPr>
          <a:lstStyle/>
          <a:p>
            <a:r>
              <a:rPr lang="fr-FR"/>
              <a:t>Cliquez pour modifier le style du titre</a:t>
            </a:r>
            <a:endParaRPr lang="fr-CA"/>
          </a:p>
        </p:txBody>
      </p:sp>
      <p:sp>
        <p:nvSpPr>
          <p:cNvPr id="10" name="Espace réservé du texte 2">
            <a:extLst>
              <a:ext uri="{FF2B5EF4-FFF2-40B4-BE49-F238E27FC236}">
                <a16:creationId xmlns:a16="http://schemas.microsoft.com/office/drawing/2014/main" id="{A1F76E8A-4FB2-D54C-B7F9-1FD2B7641617}"/>
              </a:ext>
            </a:extLst>
          </p:cNvPr>
          <p:cNvSpPr>
            <a:spLocks noGrp="1"/>
          </p:cNvSpPr>
          <p:nvPr>
            <p:ph idx="1"/>
          </p:nvPr>
        </p:nvSpPr>
        <p:spPr>
          <a:xfrm>
            <a:off x="599413" y="2324748"/>
            <a:ext cx="5400576" cy="3744000"/>
          </a:xfrm>
          <a:prstGeom prst="rect">
            <a:avLst/>
          </a:prstGeom>
        </p:spPr>
        <p:txBody>
          <a:bodyPr vert="horz" lIns="91440" tIns="45720" rIns="91440" bIns="45720" rtlCol="0">
            <a:normAutofit/>
          </a:bodyPr>
          <a:lstStyle>
            <a:lvl1pPr marL="239994">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a:p>
            <a:pPr lvl="0"/>
            <a:endParaRPr lang="fr-CA"/>
          </a:p>
        </p:txBody>
      </p:sp>
      <p:sp>
        <p:nvSpPr>
          <p:cNvPr id="2" name="Espace réservé du pied de page 1">
            <a:extLst>
              <a:ext uri="{FF2B5EF4-FFF2-40B4-BE49-F238E27FC236}">
                <a16:creationId xmlns:a16="http://schemas.microsoft.com/office/drawing/2014/main" id="{66560D05-D735-4A54-8EBF-76ABB50706EF}"/>
              </a:ext>
            </a:extLst>
          </p:cNvPr>
          <p:cNvSpPr>
            <a:spLocks noGrp="1"/>
          </p:cNvSpPr>
          <p:nvPr>
            <p:ph type="ftr" sz="quarter" idx="10"/>
          </p:nvPr>
        </p:nvSpPr>
        <p:spPr/>
        <p:txBody>
          <a:bodyPr/>
          <a:lstStyle>
            <a:lvl1pPr>
              <a:defRPr/>
            </a:lvl1pPr>
          </a:lstStyle>
          <a:p>
            <a:r>
              <a:rPr lang="en-US"/>
              <a:t>© Fondation Dr Julien</a:t>
            </a:r>
          </a:p>
        </p:txBody>
      </p:sp>
      <p:sp>
        <p:nvSpPr>
          <p:cNvPr id="3" name="Espace réservé du numéro de diapositive 2">
            <a:extLst>
              <a:ext uri="{FF2B5EF4-FFF2-40B4-BE49-F238E27FC236}">
                <a16:creationId xmlns:a16="http://schemas.microsoft.com/office/drawing/2014/main" id="{294E2CD3-A34B-4836-978B-9116E8E590D9}"/>
              </a:ext>
            </a:extLst>
          </p:cNvPr>
          <p:cNvSpPr>
            <a:spLocks noGrp="1"/>
          </p:cNvSpPr>
          <p:nvPr>
            <p:ph type="sldNum" sz="quarter" idx="11"/>
          </p:nvPr>
        </p:nvSpPr>
        <p:spPr/>
        <p:txBody>
          <a:bodyPr/>
          <a:lstStyle/>
          <a:p>
            <a:fld id="{B61EB2ED-C2A8-4ED6-A438-7354FE989FEF}" type="slidenum">
              <a:rPr lang="fr-CA" smtClean="0"/>
              <a:pPr/>
              <a:t>‹#›</a:t>
            </a:fld>
            <a:endParaRPr lang="fr-CA"/>
          </a:p>
        </p:txBody>
      </p:sp>
      <p:sp>
        <p:nvSpPr>
          <p:cNvPr id="11" name="Content Placeholder 12">
            <a:extLst>
              <a:ext uri="{FF2B5EF4-FFF2-40B4-BE49-F238E27FC236}">
                <a16:creationId xmlns:a16="http://schemas.microsoft.com/office/drawing/2014/main" id="{8E9F9D3B-FBD5-4979-B0CD-9A4029B4C86C}"/>
              </a:ext>
            </a:extLst>
          </p:cNvPr>
          <p:cNvSpPr>
            <a:spLocks noGrp="1"/>
          </p:cNvSpPr>
          <p:nvPr>
            <p:ph sz="quarter" idx="19" hasCustomPrompt="1"/>
          </p:nvPr>
        </p:nvSpPr>
        <p:spPr>
          <a:xfrm>
            <a:off x="609600" y="1508788"/>
            <a:ext cx="10962216" cy="614873"/>
          </a:xfrm>
        </p:spPr>
        <p:txBody>
          <a:bodyPr anchor="t">
            <a:normAutofit/>
          </a:bodyPr>
          <a:lstStyle>
            <a:lvl1pPr marL="0" indent="0">
              <a:buNone/>
              <a:defRPr sz="2133" b="1"/>
            </a:lvl1pPr>
          </a:lstStyle>
          <a:p>
            <a:pPr lvl="0"/>
            <a:r>
              <a:rPr lang="en-US" err="1"/>
              <a:t>Cliquez</a:t>
            </a:r>
            <a:r>
              <a:rPr lang="en-US"/>
              <a:t> pour modifier le style du sous-</a:t>
            </a:r>
            <a:r>
              <a:rPr lang="en-US" err="1"/>
              <a:t>titre</a:t>
            </a:r>
            <a:r>
              <a:rPr lang="en-US"/>
              <a:t> </a:t>
            </a:r>
          </a:p>
        </p:txBody>
      </p:sp>
      <p:sp>
        <p:nvSpPr>
          <p:cNvPr id="12" name="Espace réservé du texte 2">
            <a:extLst>
              <a:ext uri="{FF2B5EF4-FFF2-40B4-BE49-F238E27FC236}">
                <a16:creationId xmlns:a16="http://schemas.microsoft.com/office/drawing/2014/main" id="{32F64267-023D-4F72-8E86-E7338E1230A9}"/>
              </a:ext>
            </a:extLst>
          </p:cNvPr>
          <p:cNvSpPr>
            <a:spLocks noGrp="1"/>
          </p:cNvSpPr>
          <p:nvPr>
            <p:ph idx="20"/>
          </p:nvPr>
        </p:nvSpPr>
        <p:spPr>
          <a:xfrm>
            <a:off x="6192013" y="2324748"/>
            <a:ext cx="5400576" cy="3744000"/>
          </a:xfrm>
          <a:prstGeom prst="rect">
            <a:avLst/>
          </a:prstGeom>
        </p:spPr>
        <p:txBody>
          <a:bodyPr vert="horz" lIns="91440" tIns="45720" rIns="91440" bIns="45720" rtlCol="0">
            <a:normAutofit/>
          </a:bodyPr>
          <a:lstStyle>
            <a:lvl1pPr marL="239994">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Tree>
    <p:extLst>
      <p:ext uri="{BB962C8B-B14F-4D97-AF65-F5344CB8AC3E}">
        <p14:creationId xmlns:p14="http://schemas.microsoft.com/office/powerpoint/2010/main" val="38123146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Image arc contenu">
    <p:spTree>
      <p:nvGrpSpPr>
        <p:cNvPr id="1" name=""/>
        <p:cNvGrpSpPr/>
        <p:nvPr/>
      </p:nvGrpSpPr>
      <p:grpSpPr>
        <a:xfrm>
          <a:off x="0" y="0"/>
          <a:ext cx="0" cy="0"/>
          <a:chOff x="0" y="0"/>
          <a:chExt cx="0" cy="0"/>
        </a:xfrm>
      </p:grpSpPr>
      <p:sp>
        <p:nvSpPr>
          <p:cNvPr id="13" name="Picture Placeholder 19">
            <a:extLst>
              <a:ext uri="{FF2B5EF4-FFF2-40B4-BE49-F238E27FC236}">
                <a16:creationId xmlns:a16="http://schemas.microsoft.com/office/drawing/2014/main" id="{EC34BDDA-C664-6943-A44B-1ABFC44CFFD8}"/>
              </a:ext>
            </a:extLst>
          </p:cNvPr>
          <p:cNvSpPr>
            <a:spLocks noGrp="1"/>
          </p:cNvSpPr>
          <p:nvPr>
            <p:ph type="pic" sz="quarter" idx="13"/>
          </p:nvPr>
        </p:nvSpPr>
        <p:spPr>
          <a:xfrm>
            <a:off x="-2352939" y="287756"/>
            <a:ext cx="7846752" cy="8014488"/>
          </a:xfrm>
          <a:prstGeom prst="ellipse">
            <a:avLst/>
          </a:prstGeom>
        </p:spPr>
        <p:txBody>
          <a:bodyPr/>
          <a:lstStyle/>
          <a:p>
            <a:endParaRPr lang="en-US"/>
          </a:p>
        </p:txBody>
      </p:sp>
      <p:sp>
        <p:nvSpPr>
          <p:cNvPr id="2" name="Espace réservé du pied de page 1">
            <a:extLst>
              <a:ext uri="{FF2B5EF4-FFF2-40B4-BE49-F238E27FC236}">
                <a16:creationId xmlns:a16="http://schemas.microsoft.com/office/drawing/2014/main" id="{56564822-E294-4294-BAAA-3380267CB10B}"/>
              </a:ext>
            </a:extLst>
          </p:cNvPr>
          <p:cNvSpPr>
            <a:spLocks noGrp="1"/>
          </p:cNvSpPr>
          <p:nvPr>
            <p:ph type="ftr" sz="quarter" idx="14"/>
          </p:nvPr>
        </p:nvSpPr>
        <p:spPr/>
        <p:txBody>
          <a:bodyPr/>
          <a:lstStyle/>
          <a:p>
            <a:r>
              <a:rPr lang="en-US"/>
              <a:t>© Fondation Dr Julien</a:t>
            </a:r>
          </a:p>
        </p:txBody>
      </p:sp>
      <p:sp>
        <p:nvSpPr>
          <p:cNvPr id="3" name="Espace réservé du numéro de diapositive 2">
            <a:extLst>
              <a:ext uri="{FF2B5EF4-FFF2-40B4-BE49-F238E27FC236}">
                <a16:creationId xmlns:a16="http://schemas.microsoft.com/office/drawing/2014/main" id="{17E5E2EA-CCCB-4BB7-AD2A-F9A5ED39E5EE}"/>
              </a:ext>
            </a:extLst>
          </p:cNvPr>
          <p:cNvSpPr>
            <a:spLocks noGrp="1"/>
          </p:cNvSpPr>
          <p:nvPr>
            <p:ph type="sldNum" sz="quarter" idx="15"/>
          </p:nvPr>
        </p:nvSpPr>
        <p:spPr/>
        <p:txBody>
          <a:bodyPr/>
          <a:lstStyle/>
          <a:p>
            <a:fld id="{B61EB2ED-C2A8-4ED6-A438-7354FE989FEF}" type="slidenum">
              <a:rPr lang="fr-CA" smtClean="0"/>
              <a:pPr/>
              <a:t>‹#›</a:t>
            </a:fld>
            <a:endParaRPr lang="fr-CA"/>
          </a:p>
        </p:txBody>
      </p:sp>
      <p:sp>
        <p:nvSpPr>
          <p:cNvPr id="14" name="Espace réservé du texte 2">
            <a:extLst>
              <a:ext uri="{FF2B5EF4-FFF2-40B4-BE49-F238E27FC236}">
                <a16:creationId xmlns:a16="http://schemas.microsoft.com/office/drawing/2014/main" id="{3CA8E712-F97E-4A3C-A083-427308479557}"/>
              </a:ext>
            </a:extLst>
          </p:cNvPr>
          <p:cNvSpPr>
            <a:spLocks noGrp="1"/>
          </p:cNvSpPr>
          <p:nvPr>
            <p:ph idx="1"/>
          </p:nvPr>
        </p:nvSpPr>
        <p:spPr>
          <a:xfrm>
            <a:off x="6106187" y="1617023"/>
            <a:ext cx="5486400" cy="4224469"/>
          </a:xfrm>
          <a:prstGeom prst="rect">
            <a:avLst/>
          </a:prstGeom>
        </p:spPr>
        <p:txBody>
          <a:bodyPr vert="horz" lIns="91440" tIns="45720" rIns="91440" bIns="45720" rtlCol="0">
            <a:normAutofit/>
          </a:bodyPr>
          <a:lstStyle>
            <a:lvl1pPr marL="239994">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15" name="Espace réservé du titre 1">
            <a:extLst>
              <a:ext uri="{FF2B5EF4-FFF2-40B4-BE49-F238E27FC236}">
                <a16:creationId xmlns:a16="http://schemas.microsoft.com/office/drawing/2014/main" id="{02D3569F-907E-457F-90F4-997CD6C28859}"/>
              </a:ext>
            </a:extLst>
          </p:cNvPr>
          <p:cNvSpPr>
            <a:spLocks noGrp="1"/>
          </p:cNvSpPr>
          <p:nvPr>
            <p:ph type="title"/>
          </p:nvPr>
        </p:nvSpPr>
        <p:spPr>
          <a:xfrm>
            <a:off x="6106187" y="286863"/>
            <a:ext cx="5486400" cy="1138137"/>
          </a:xfrm>
          <a:prstGeom prst="rect">
            <a:avLst/>
          </a:prstGeom>
        </p:spPr>
        <p:txBody>
          <a:bodyPr vert="horz" lIns="91440" tIns="45720" rIns="91440" bIns="45720" rtlCol="0" anchor="b">
            <a:normAutofit/>
          </a:bodyPr>
          <a:lstStyle/>
          <a:p>
            <a:r>
              <a:rPr lang="fr-FR"/>
              <a:t>Cliquez pour modifier le style du titre</a:t>
            </a:r>
            <a:endParaRPr lang="fr-CA"/>
          </a:p>
        </p:txBody>
      </p:sp>
    </p:spTree>
    <p:extLst>
      <p:ext uri="{BB962C8B-B14F-4D97-AF65-F5344CB8AC3E}">
        <p14:creationId xmlns:p14="http://schemas.microsoft.com/office/powerpoint/2010/main" val="17692111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fr-CA"/>
              <a:t>Modifier le style du titre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CA"/>
              <a:t>Modifier le style des sous-titres du masque</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D3F1480B-F467-4F21-ACF6-65C96B068353}" type="datetime1">
              <a:rPr lang="en-US" smtClean="0"/>
              <a:t>10/13/23</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r>
              <a:rPr lang="fr-CA"/>
              <a:t>© </a:t>
            </a:r>
            <a:r>
              <a:rPr lang="fr-CA">
                <a:cs typeface="Helvetica" panose="020B0604020202020204" pitchFamily="34" charset="0"/>
              </a:rPr>
              <a:t>Fondation Dr Julien - </a:t>
            </a:r>
            <a:r>
              <a:rPr lang="fr-CA"/>
              <a:t>Congrès sur la maltraitance 2017</a:t>
            </a:r>
            <a:endParaRPr lang="en-US" dirty="0">
              <a:cs typeface="Helvetica" panose="020B0604020202020204" pitchFamily="34" charset="0"/>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848196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t>Modifier le style du titre</a:t>
            </a:r>
            <a:endParaRPr lang="en-US" dirty="0"/>
          </a:p>
        </p:txBody>
      </p:sp>
      <p:sp>
        <p:nvSpPr>
          <p:cNvPr id="3" name="Content Placeholder 2"/>
          <p:cNvSpPr>
            <a:spLocks noGrp="1"/>
          </p:cNvSpPr>
          <p:nvPr>
            <p:ph idx="1"/>
          </p:nvPr>
        </p:nvSpPr>
        <p:spPr/>
        <p:txBody>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FF10AC56-BAB7-4504-BECE-24199A0F5D2F}" type="datetime1">
              <a:rPr lang="en-US" smtClean="0"/>
              <a:t>10/13/23</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r>
              <a:rPr lang="fr-CA"/>
              <a:t>© </a:t>
            </a:r>
            <a:r>
              <a:rPr lang="fr-CA">
                <a:cs typeface="Helvetica" panose="020B0604020202020204" pitchFamily="34" charset="0"/>
              </a:rPr>
              <a:t>Fondation Dr Julien - </a:t>
            </a:r>
            <a:r>
              <a:rPr lang="fr-CA"/>
              <a:t>Congrès sur la maltraitance 2017</a:t>
            </a:r>
            <a:endParaRPr lang="en-US" dirty="0">
              <a:cs typeface="Helvetica" panose="020B0604020202020204" pitchFamily="34" charset="0"/>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894353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fr-CA"/>
              <a:t>Modifier le style du titre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CA"/>
              <a:t>Cliquez pour modifier les styles du texte du masque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B8D0F29A-3F7D-4BF5-97A8-BDBA3BC263B9}" type="datetime1">
              <a:rPr lang="en-US" smtClean="0"/>
              <a:t>10/13/23</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r>
              <a:rPr lang="fr-CA"/>
              <a:t>© </a:t>
            </a:r>
            <a:r>
              <a:rPr lang="fr-CA">
                <a:cs typeface="Helvetica" panose="020B0604020202020204" pitchFamily="34" charset="0"/>
              </a:rPr>
              <a:t>Fondation Dr Julien - </a:t>
            </a:r>
            <a:r>
              <a:rPr lang="fr-CA"/>
              <a:t>Congrès sur la maltraitance 2017</a:t>
            </a:r>
            <a:endParaRPr lang="en-US" dirty="0">
              <a:cs typeface="Helvetica" panose="020B0604020202020204" pitchFamily="34" charset="0"/>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041604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t>Modifier le style du titre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en-US" dirty="0"/>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51B3FA0F-F9E4-4D57-92D6-EEFC8692875F}" type="datetime1">
              <a:rPr lang="en-US" smtClean="0"/>
              <a:t>10/13/23</a:t>
            </a:fld>
            <a:endParaRPr lang="en-US"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r>
              <a:rPr lang="fr-CA"/>
              <a:t>© </a:t>
            </a:r>
            <a:r>
              <a:rPr lang="fr-CA">
                <a:cs typeface="Helvetica" panose="020B0604020202020204" pitchFamily="34" charset="0"/>
              </a:rPr>
              <a:t>Fondation Dr Julien - </a:t>
            </a:r>
            <a:r>
              <a:rPr lang="fr-CA"/>
              <a:t>Congrès sur la maltraitance 2017</a:t>
            </a:r>
            <a:endParaRPr lang="en-US" dirty="0">
              <a:cs typeface="Helvetica" panose="020B0604020202020204" pitchFamily="34" charset="0"/>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836797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fr-CA"/>
              <a:t>Modifier le style du titre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a:t>Cliquez pour modifier les styles du texte du masque</a:t>
            </a:r>
          </a:p>
        </p:txBody>
      </p:sp>
      <p:sp>
        <p:nvSpPr>
          <p:cNvPr id="4" name="Content Placeholder 3"/>
          <p:cNvSpPr>
            <a:spLocks noGrp="1"/>
          </p:cNvSpPr>
          <p:nvPr>
            <p:ph sz="half" idx="2"/>
          </p:nvPr>
        </p:nvSpPr>
        <p:spPr>
          <a:xfrm>
            <a:off x="839788" y="2505075"/>
            <a:ext cx="5157787" cy="3684588"/>
          </a:xfrm>
        </p:spPr>
        <p:txBody>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a:t>Cliquez pour modifier les styles du texte du masque</a:t>
            </a:r>
          </a:p>
        </p:txBody>
      </p:sp>
      <p:sp>
        <p:nvSpPr>
          <p:cNvPr id="6" name="Content Placeholder 5"/>
          <p:cNvSpPr>
            <a:spLocks noGrp="1"/>
          </p:cNvSpPr>
          <p:nvPr>
            <p:ph sz="quarter" idx="4"/>
          </p:nvPr>
        </p:nvSpPr>
        <p:spPr>
          <a:xfrm>
            <a:off x="6172200" y="2505075"/>
            <a:ext cx="5183188" cy="3684588"/>
          </a:xfrm>
        </p:spPr>
        <p:txBody>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en-US" dirty="0"/>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B34663F8-DF58-4CD2-9D4D-F2C557C1D626}" type="datetime1">
              <a:rPr lang="en-US" smtClean="0"/>
              <a:t>10/13/23</a:t>
            </a:fld>
            <a:endParaRPr lang="en-US" dirty="0"/>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r>
              <a:rPr lang="fr-CA"/>
              <a:t>© </a:t>
            </a:r>
            <a:r>
              <a:rPr lang="fr-CA">
                <a:cs typeface="Helvetica" panose="020B0604020202020204" pitchFamily="34" charset="0"/>
              </a:rPr>
              <a:t>Fondation Dr Julien - </a:t>
            </a:r>
            <a:r>
              <a:rPr lang="fr-CA"/>
              <a:t>Congrès sur la maltraitance 2017</a:t>
            </a:r>
            <a:endParaRPr lang="en-US" dirty="0">
              <a:cs typeface="Helvetica" panose="020B0604020202020204" pitchFamily="34" charset="0"/>
            </a:endParaRPr>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389803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t>Modifier le style du titre</a:t>
            </a:r>
            <a:endParaRPr lang="en-US" dirty="0"/>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EF84EBFA-CD37-4DDC-9D6F-4EEEE93EAA4B}" type="datetime1">
              <a:rPr lang="en-US" smtClean="0"/>
              <a:t>10/13/23</a:t>
            </a:fld>
            <a:endParaRPr lang="en-US"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r>
              <a:rPr lang="fr-CA"/>
              <a:t>© </a:t>
            </a:r>
            <a:r>
              <a:rPr lang="fr-CA">
                <a:cs typeface="Helvetica" panose="020B0604020202020204" pitchFamily="34" charset="0"/>
              </a:rPr>
              <a:t>Fondation Dr Julien - </a:t>
            </a:r>
            <a:r>
              <a:rPr lang="fr-CA"/>
              <a:t>Congrès sur la maltraitance 2017</a:t>
            </a:r>
            <a:endParaRPr lang="en-US" dirty="0">
              <a:cs typeface="Helvetica" panose="020B0604020202020204" pitchFamily="34" charset="0"/>
            </a:endParaRPr>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71160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t>Modifier le style du titre</a:t>
            </a:r>
            <a:endParaRPr lang="en-US" dirty="0"/>
          </a:p>
        </p:txBody>
      </p:sp>
      <p:sp>
        <p:nvSpPr>
          <p:cNvPr id="3" name="Content Placeholder 2"/>
          <p:cNvSpPr>
            <a:spLocks noGrp="1"/>
          </p:cNvSpPr>
          <p:nvPr>
            <p:ph idx="1"/>
          </p:nvPr>
        </p:nvSpPr>
        <p:spPr/>
        <p:txBody>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en-US" dirty="0"/>
          </a:p>
        </p:txBody>
      </p:sp>
      <p:sp>
        <p:nvSpPr>
          <p:cNvPr id="4" name="Date Placeholder 3"/>
          <p:cNvSpPr>
            <a:spLocks noGrp="1"/>
          </p:cNvSpPr>
          <p:nvPr>
            <p:ph type="dt" sz="half" idx="10"/>
          </p:nvPr>
        </p:nvSpPr>
        <p:spPr/>
        <p:txBody>
          <a:bodyPr/>
          <a:lstStyle/>
          <a:p>
            <a:fld id="{78679BFF-C485-2144-AA4C-F890D92DA44D}" type="datetimeFigureOut">
              <a:rPr lang="fr-CA" smtClean="0"/>
              <a:t>2023-10-13</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F49F3C5B-4E17-E042-B82D-3766815C4DFF}" type="slidenum">
              <a:rPr lang="fr-CA" smtClean="0"/>
              <a:t>‹#›</a:t>
            </a:fld>
            <a:endParaRPr lang="fr-CA"/>
          </a:p>
        </p:txBody>
      </p:sp>
    </p:spTree>
    <p:extLst>
      <p:ext uri="{BB962C8B-B14F-4D97-AF65-F5344CB8AC3E}">
        <p14:creationId xmlns:p14="http://schemas.microsoft.com/office/powerpoint/2010/main" val="34249805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23D765C4-9B0C-47D5-9DCD-688737F14F38}" type="datetime1">
              <a:rPr lang="en-US" smtClean="0"/>
              <a:t>10/13/23</a:t>
            </a:fld>
            <a:endParaRPr lang="en-US" dirty="0"/>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r>
              <a:rPr lang="fr-CA"/>
              <a:t>© </a:t>
            </a:r>
            <a:r>
              <a:rPr lang="fr-CA">
                <a:cs typeface="Helvetica" panose="020B0604020202020204" pitchFamily="34" charset="0"/>
              </a:rPr>
              <a:t>Fondation Dr Julien - </a:t>
            </a:r>
            <a:r>
              <a:rPr lang="fr-CA"/>
              <a:t>Congrès sur la maltraitance 2017</a:t>
            </a:r>
            <a:endParaRPr lang="en-US" dirty="0">
              <a:cs typeface="Helvetica" panose="020B0604020202020204" pitchFamily="34" charset="0"/>
            </a:endParaRPr>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266963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fr-CA"/>
              <a:t>Modifier le style du titre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CA"/>
              <a:t>Cliquez pour modifier les styles du texte du masque</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75DA34BA-CBD3-4B41-9A44-9DB9372166BB}" type="datetime1">
              <a:rPr lang="en-US" smtClean="0"/>
              <a:t>10/13/23</a:t>
            </a:fld>
            <a:endParaRPr lang="en-US"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r>
              <a:rPr lang="fr-CA"/>
              <a:t>© </a:t>
            </a:r>
            <a:r>
              <a:rPr lang="fr-CA">
                <a:cs typeface="Helvetica" panose="020B0604020202020204" pitchFamily="34" charset="0"/>
              </a:rPr>
              <a:t>Fondation Dr Julien - </a:t>
            </a:r>
            <a:r>
              <a:rPr lang="fr-CA"/>
              <a:t>Congrès sur la maltraitance 2017</a:t>
            </a:r>
            <a:endParaRPr lang="en-US" dirty="0">
              <a:cs typeface="Helvetica" panose="020B0604020202020204" pitchFamily="34" charset="0"/>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417507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fr-CA"/>
              <a:t>Modifier le style du titre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CA"/>
              <a:t>Cliquez sur l'icône pour ajouter une image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CA"/>
              <a:t>Cliquez pour modifier les styles du texte du masque</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68494AE1-63F6-4B02-8336-B6E25C823A66}" type="datetime1">
              <a:rPr lang="en-US" smtClean="0"/>
              <a:t>10/13/23</a:t>
            </a:fld>
            <a:endParaRPr lang="en-US"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r>
              <a:rPr lang="fr-CA"/>
              <a:t>© </a:t>
            </a:r>
            <a:r>
              <a:rPr lang="fr-CA">
                <a:cs typeface="Helvetica" panose="020B0604020202020204" pitchFamily="34" charset="0"/>
              </a:rPr>
              <a:t>Fondation Dr Julien - </a:t>
            </a:r>
            <a:r>
              <a:rPr lang="fr-CA"/>
              <a:t>Congrès sur la maltraitance 2017</a:t>
            </a:r>
            <a:endParaRPr lang="en-US" dirty="0">
              <a:cs typeface="Helvetica" panose="020B0604020202020204" pitchFamily="34" charset="0"/>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702159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t>Modifier le style du titre</a:t>
            </a:r>
            <a:endParaRPr lang="en-US" dirty="0"/>
          </a:p>
        </p:txBody>
      </p:sp>
      <p:sp>
        <p:nvSpPr>
          <p:cNvPr id="3" name="Vertical Text Placeholder 2"/>
          <p:cNvSpPr>
            <a:spLocks noGrp="1"/>
          </p:cNvSpPr>
          <p:nvPr>
            <p:ph type="body" orient="vert" idx="1"/>
          </p:nvPr>
        </p:nvSpPr>
        <p:spPr/>
        <p:txBody>
          <a:bodyPr vert="eaVert"/>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582DA3E2-F4CB-4052-99CA-90D1841BCD2A}" type="datetime1">
              <a:rPr lang="en-US" smtClean="0"/>
              <a:t>10/13/23</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r>
              <a:rPr lang="fr-CA"/>
              <a:t>© </a:t>
            </a:r>
            <a:r>
              <a:rPr lang="fr-CA">
                <a:cs typeface="Helvetica" panose="020B0604020202020204" pitchFamily="34" charset="0"/>
              </a:rPr>
              <a:t>Fondation Dr Julien - </a:t>
            </a:r>
            <a:r>
              <a:rPr lang="fr-CA"/>
              <a:t>Congrès sur la maltraitance 2017</a:t>
            </a:r>
            <a:endParaRPr lang="en-US" dirty="0">
              <a:cs typeface="Helvetica" panose="020B0604020202020204" pitchFamily="34" charset="0"/>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047786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fr-CA"/>
              <a:t>Modifier le style du titre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FC143A7D-6272-48B6-AD54-48EAECC32C11}" type="datetime1">
              <a:rPr lang="en-US" smtClean="0"/>
              <a:t>10/13/23</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r>
              <a:rPr lang="fr-CA"/>
              <a:t>© </a:t>
            </a:r>
            <a:r>
              <a:rPr lang="fr-CA">
                <a:cs typeface="Helvetica" panose="020B0604020202020204" pitchFamily="34" charset="0"/>
              </a:rPr>
              <a:t>Fondation Dr Julien - </a:t>
            </a:r>
            <a:r>
              <a:rPr lang="fr-CA"/>
              <a:t>Congrès sur la maltraitance 2017</a:t>
            </a:r>
            <a:endParaRPr lang="en-US" dirty="0">
              <a:cs typeface="Helvetica" panose="020B0604020202020204" pitchFamily="34" charset="0"/>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736131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_Titre et contenu">
    <p:spTree>
      <p:nvGrpSpPr>
        <p:cNvPr id="1" name=""/>
        <p:cNvGrpSpPr/>
        <p:nvPr/>
      </p:nvGrpSpPr>
      <p:grpSpPr>
        <a:xfrm>
          <a:off x="0" y="0"/>
          <a:ext cx="0" cy="0"/>
          <a:chOff x="0" y="0"/>
          <a:chExt cx="0" cy="0"/>
        </a:xfrm>
      </p:grpSpPr>
      <p:sp>
        <p:nvSpPr>
          <p:cNvPr id="9" name="Espace réservé du titre 1">
            <a:extLst>
              <a:ext uri="{FF2B5EF4-FFF2-40B4-BE49-F238E27FC236}">
                <a16:creationId xmlns:a16="http://schemas.microsoft.com/office/drawing/2014/main" id="{F0C365C3-4F0D-7B40-AF64-52BA884BAC11}"/>
              </a:ext>
            </a:extLst>
          </p:cNvPr>
          <p:cNvSpPr>
            <a:spLocks noGrp="1"/>
          </p:cNvSpPr>
          <p:nvPr>
            <p:ph type="title" hasCustomPrompt="1"/>
          </p:nvPr>
        </p:nvSpPr>
        <p:spPr>
          <a:xfrm>
            <a:off x="609600" y="286871"/>
            <a:ext cx="10982987" cy="1125904"/>
          </a:xfrm>
          <a:prstGeom prst="rect">
            <a:avLst/>
          </a:prstGeom>
        </p:spPr>
        <p:txBody>
          <a:bodyPr vert="horz" lIns="91440" tIns="45720" rIns="91440" bIns="45720" rtlCol="0" anchor="b">
            <a:normAutofit/>
          </a:bodyPr>
          <a:lstStyle/>
          <a:p>
            <a:r>
              <a:rPr lang="fr-FR"/>
              <a:t>Cliquez pour modifier le style du titre</a:t>
            </a:r>
            <a:endParaRPr lang="fr-CA"/>
          </a:p>
        </p:txBody>
      </p:sp>
      <p:sp>
        <p:nvSpPr>
          <p:cNvPr id="10" name="Espace réservé du texte 2">
            <a:extLst>
              <a:ext uri="{FF2B5EF4-FFF2-40B4-BE49-F238E27FC236}">
                <a16:creationId xmlns:a16="http://schemas.microsoft.com/office/drawing/2014/main" id="{A1F76E8A-4FB2-D54C-B7F9-1FD2B7641617}"/>
              </a:ext>
            </a:extLst>
          </p:cNvPr>
          <p:cNvSpPr>
            <a:spLocks noGrp="1"/>
          </p:cNvSpPr>
          <p:nvPr>
            <p:ph idx="1"/>
          </p:nvPr>
        </p:nvSpPr>
        <p:spPr>
          <a:xfrm>
            <a:off x="599413" y="2324748"/>
            <a:ext cx="5400576" cy="3744000"/>
          </a:xfrm>
          <a:prstGeom prst="rect">
            <a:avLst/>
          </a:prstGeom>
        </p:spPr>
        <p:txBody>
          <a:bodyPr vert="horz" lIns="91440" tIns="45720" rIns="91440" bIns="45720" rtlCol="0">
            <a:normAutofit/>
          </a:bodyPr>
          <a:lstStyle>
            <a:lvl1pPr marL="239994">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a:p>
            <a:pPr lvl="0"/>
            <a:endParaRPr lang="fr-CA"/>
          </a:p>
        </p:txBody>
      </p:sp>
      <p:sp>
        <p:nvSpPr>
          <p:cNvPr id="2" name="Espace réservé du pied de page 1">
            <a:extLst>
              <a:ext uri="{FF2B5EF4-FFF2-40B4-BE49-F238E27FC236}">
                <a16:creationId xmlns:a16="http://schemas.microsoft.com/office/drawing/2014/main" id="{66560D05-D735-4A54-8EBF-76ABB50706EF}"/>
              </a:ext>
            </a:extLst>
          </p:cNvPr>
          <p:cNvSpPr>
            <a:spLocks noGrp="1"/>
          </p:cNvSpPr>
          <p:nvPr>
            <p:ph type="ftr" sz="quarter" idx="10"/>
          </p:nvPr>
        </p:nvSpPr>
        <p:spPr/>
        <p:txBody>
          <a:bodyPr/>
          <a:lstStyle>
            <a:lvl1pPr>
              <a:defRPr/>
            </a:lvl1pPr>
          </a:lstStyle>
          <a:p>
            <a:r>
              <a:rPr lang="en-US"/>
              <a:t>© Fondation Dr Julien</a:t>
            </a:r>
          </a:p>
        </p:txBody>
      </p:sp>
      <p:sp>
        <p:nvSpPr>
          <p:cNvPr id="3" name="Espace réservé du numéro de diapositive 2">
            <a:extLst>
              <a:ext uri="{FF2B5EF4-FFF2-40B4-BE49-F238E27FC236}">
                <a16:creationId xmlns:a16="http://schemas.microsoft.com/office/drawing/2014/main" id="{294E2CD3-A34B-4836-978B-9116E8E590D9}"/>
              </a:ext>
            </a:extLst>
          </p:cNvPr>
          <p:cNvSpPr>
            <a:spLocks noGrp="1"/>
          </p:cNvSpPr>
          <p:nvPr>
            <p:ph type="sldNum" sz="quarter" idx="11"/>
          </p:nvPr>
        </p:nvSpPr>
        <p:spPr/>
        <p:txBody>
          <a:bodyPr/>
          <a:lstStyle/>
          <a:p>
            <a:fld id="{B61EB2ED-C2A8-4ED6-A438-7354FE989FEF}" type="slidenum">
              <a:rPr lang="fr-CA" smtClean="0"/>
              <a:pPr/>
              <a:t>‹#›</a:t>
            </a:fld>
            <a:endParaRPr lang="fr-CA"/>
          </a:p>
        </p:txBody>
      </p:sp>
      <p:sp>
        <p:nvSpPr>
          <p:cNvPr id="11" name="Content Placeholder 12">
            <a:extLst>
              <a:ext uri="{FF2B5EF4-FFF2-40B4-BE49-F238E27FC236}">
                <a16:creationId xmlns:a16="http://schemas.microsoft.com/office/drawing/2014/main" id="{8E9F9D3B-FBD5-4979-B0CD-9A4029B4C86C}"/>
              </a:ext>
            </a:extLst>
          </p:cNvPr>
          <p:cNvSpPr>
            <a:spLocks noGrp="1"/>
          </p:cNvSpPr>
          <p:nvPr>
            <p:ph sz="quarter" idx="19" hasCustomPrompt="1"/>
          </p:nvPr>
        </p:nvSpPr>
        <p:spPr>
          <a:xfrm>
            <a:off x="609600" y="1508788"/>
            <a:ext cx="10962216" cy="614873"/>
          </a:xfrm>
        </p:spPr>
        <p:txBody>
          <a:bodyPr anchor="t">
            <a:normAutofit/>
          </a:bodyPr>
          <a:lstStyle>
            <a:lvl1pPr marL="0" indent="0">
              <a:buNone/>
              <a:defRPr sz="2133" b="1"/>
            </a:lvl1pPr>
          </a:lstStyle>
          <a:p>
            <a:pPr lvl="0"/>
            <a:r>
              <a:rPr lang="en-US" err="1"/>
              <a:t>Cliquez</a:t>
            </a:r>
            <a:r>
              <a:rPr lang="en-US"/>
              <a:t> pour modifier le style du sous-</a:t>
            </a:r>
            <a:r>
              <a:rPr lang="en-US" err="1"/>
              <a:t>titre</a:t>
            </a:r>
            <a:r>
              <a:rPr lang="en-US"/>
              <a:t> </a:t>
            </a:r>
          </a:p>
        </p:txBody>
      </p:sp>
      <p:sp>
        <p:nvSpPr>
          <p:cNvPr id="12" name="Espace réservé du texte 2">
            <a:extLst>
              <a:ext uri="{FF2B5EF4-FFF2-40B4-BE49-F238E27FC236}">
                <a16:creationId xmlns:a16="http://schemas.microsoft.com/office/drawing/2014/main" id="{32F64267-023D-4F72-8E86-E7338E1230A9}"/>
              </a:ext>
            </a:extLst>
          </p:cNvPr>
          <p:cNvSpPr>
            <a:spLocks noGrp="1"/>
          </p:cNvSpPr>
          <p:nvPr>
            <p:ph idx="20"/>
          </p:nvPr>
        </p:nvSpPr>
        <p:spPr>
          <a:xfrm>
            <a:off x="6192013" y="2324748"/>
            <a:ext cx="5400576" cy="3744000"/>
          </a:xfrm>
          <a:prstGeom prst="rect">
            <a:avLst/>
          </a:prstGeom>
        </p:spPr>
        <p:txBody>
          <a:bodyPr vert="horz" lIns="91440" tIns="45720" rIns="91440" bIns="45720" rtlCol="0">
            <a:normAutofit/>
          </a:bodyPr>
          <a:lstStyle>
            <a:lvl1pPr marL="239994">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Tree>
    <p:extLst>
      <p:ext uri="{BB962C8B-B14F-4D97-AF65-F5344CB8AC3E}">
        <p14:creationId xmlns:p14="http://schemas.microsoft.com/office/powerpoint/2010/main" val="2341864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fr-CA"/>
              <a:t>Modifier le style du titre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CA"/>
              <a:t>Cliquez pour modifier les styles du texte du masque</a:t>
            </a:r>
          </a:p>
        </p:txBody>
      </p:sp>
      <p:sp>
        <p:nvSpPr>
          <p:cNvPr id="4" name="Date Placeholder 3"/>
          <p:cNvSpPr>
            <a:spLocks noGrp="1"/>
          </p:cNvSpPr>
          <p:nvPr>
            <p:ph type="dt" sz="half" idx="10"/>
          </p:nvPr>
        </p:nvSpPr>
        <p:spPr/>
        <p:txBody>
          <a:bodyPr/>
          <a:lstStyle/>
          <a:p>
            <a:fld id="{78679BFF-C485-2144-AA4C-F890D92DA44D}" type="datetimeFigureOut">
              <a:rPr lang="fr-CA" smtClean="0"/>
              <a:t>2023-10-13</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F49F3C5B-4E17-E042-B82D-3766815C4DFF}" type="slidenum">
              <a:rPr lang="fr-CA" smtClean="0"/>
              <a:t>‹#›</a:t>
            </a:fld>
            <a:endParaRPr lang="fr-CA"/>
          </a:p>
        </p:txBody>
      </p:sp>
    </p:spTree>
    <p:extLst>
      <p:ext uri="{BB962C8B-B14F-4D97-AF65-F5344CB8AC3E}">
        <p14:creationId xmlns:p14="http://schemas.microsoft.com/office/powerpoint/2010/main" val="25673818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t>Modifier le style du titre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en-US" dirty="0"/>
          </a:p>
        </p:txBody>
      </p:sp>
      <p:sp>
        <p:nvSpPr>
          <p:cNvPr id="5" name="Date Placeholder 4"/>
          <p:cNvSpPr>
            <a:spLocks noGrp="1"/>
          </p:cNvSpPr>
          <p:nvPr>
            <p:ph type="dt" sz="half" idx="10"/>
          </p:nvPr>
        </p:nvSpPr>
        <p:spPr/>
        <p:txBody>
          <a:bodyPr/>
          <a:lstStyle/>
          <a:p>
            <a:fld id="{78679BFF-C485-2144-AA4C-F890D92DA44D}" type="datetimeFigureOut">
              <a:rPr lang="fr-CA" smtClean="0"/>
              <a:t>2023-10-13</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F49F3C5B-4E17-E042-B82D-3766815C4DFF}" type="slidenum">
              <a:rPr lang="fr-CA" smtClean="0"/>
              <a:t>‹#›</a:t>
            </a:fld>
            <a:endParaRPr lang="fr-CA"/>
          </a:p>
        </p:txBody>
      </p:sp>
    </p:spTree>
    <p:extLst>
      <p:ext uri="{BB962C8B-B14F-4D97-AF65-F5344CB8AC3E}">
        <p14:creationId xmlns:p14="http://schemas.microsoft.com/office/powerpoint/2010/main" val="9874293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fr-CA"/>
              <a:t>Modifier le style du titre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a:t>Cliquez pour modifier les styles du texte du masque</a:t>
            </a:r>
          </a:p>
        </p:txBody>
      </p:sp>
      <p:sp>
        <p:nvSpPr>
          <p:cNvPr id="4" name="Content Placeholder 3"/>
          <p:cNvSpPr>
            <a:spLocks noGrp="1"/>
          </p:cNvSpPr>
          <p:nvPr>
            <p:ph sz="half" idx="2"/>
          </p:nvPr>
        </p:nvSpPr>
        <p:spPr>
          <a:xfrm>
            <a:off x="839788" y="2505075"/>
            <a:ext cx="5157787" cy="3684588"/>
          </a:xfrm>
        </p:spPr>
        <p:txBody>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a:t>Cliquez pour modifier les styles du texte du masque</a:t>
            </a:r>
          </a:p>
        </p:txBody>
      </p:sp>
      <p:sp>
        <p:nvSpPr>
          <p:cNvPr id="6" name="Content Placeholder 5"/>
          <p:cNvSpPr>
            <a:spLocks noGrp="1"/>
          </p:cNvSpPr>
          <p:nvPr>
            <p:ph sz="quarter" idx="4"/>
          </p:nvPr>
        </p:nvSpPr>
        <p:spPr>
          <a:xfrm>
            <a:off x="6172200" y="2505075"/>
            <a:ext cx="5183188" cy="3684588"/>
          </a:xfrm>
        </p:spPr>
        <p:txBody>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en-US" dirty="0"/>
          </a:p>
        </p:txBody>
      </p:sp>
      <p:sp>
        <p:nvSpPr>
          <p:cNvPr id="7" name="Date Placeholder 6"/>
          <p:cNvSpPr>
            <a:spLocks noGrp="1"/>
          </p:cNvSpPr>
          <p:nvPr>
            <p:ph type="dt" sz="half" idx="10"/>
          </p:nvPr>
        </p:nvSpPr>
        <p:spPr/>
        <p:txBody>
          <a:bodyPr/>
          <a:lstStyle/>
          <a:p>
            <a:fld id="{78679BFF-C485-2144-AA4C-F890D92DA44D}" type="datetimeFigureOut">
              <a:rPr lang="fr-CA" smtClean="0"/>
              <a:t>2023-10-13</a:t>
            </a:fld>
            <a:endParaRPr lang="fr-CA"/>
          </a:p>
        </p:txBody>
      </p:sp>
      <p:sp>
        <p:nvSpPr>
          <p:cNvPr id="8" name="Footer Placeholder 7"/>
          <p:cNvSpPr>
            <a:spLocks noGrp="1"/>
          </p:cNvSpPr>
          <p:nvPr>
            <p:ph type="ftr" sz="quarter" idx="11"/>
          </p:nvPr>
        </p:nvSpPr>
        <p:spPr/>
        <p:txBody>
          <a:bodyPr/>
          <a:lstStyle/>
          <a:p>
            <a:endParaRPr lang="fr-CA"/>
          </a:p>
        </p:txBody>
      </p:sp>
      <p:sp>
        <p:nvSpPr>
          <p:cNvPr id="9" name="Slide Number Placeholder 8"/>
          <p:cNvSpPr>
            <a:spLocks noGrp="1"/>
          </p:cNvSpPr>
          <p:nvPr>
            <p:ph type="sldNum" sz="quarter" idx="12"/>
          </p:nvPr>
        </p:nvSpPr>
        <p:spPr/>
        <p:txBody>
          <a:bodyPr/>
          <a:lstStyle/>
          <a:p>
            <a:fld id="{F49F3C5B-4E17-E042-B82D-3766815C4DFF}" type="slidenum">
              <a:rPr lang="fr-CA" smtClean="0"/>
              <a:t>‹#›</a:t>
            </a:fld>
            <a:endParaRPr lang="fr-CA"/>
          </a:p>
        </p:txBody>
      </p:sp>
    </p:spTree>
    <p:extLst>
      <p:ext uri="{BB962C8B-B14F-4D97-AF65-F5344CB8AC3E}">
        <p14:creationId xmlns:p14="http://schemas.microsoft.com/office/powerpoint/2010/main" val="8262379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t>Modifier le style du titre</a:t>
            </a:r>
            <a:endParaRPr lang="en-US" dirty="0"/>
          </a:p>
        </p:txBody>
      </p:sp>
      <p:sp>
        <p:nvSpPr>
          <p:cNvPr id="3" name="Date Placeholder 2"/>
          <p:cNvSpPr>
            <a:spLocks noGrp="1"/>
          </p:cNvSpPr>
          <p:nvPr>
            <p:ph type="dt" sz="half" idx="10"/>
          </p:nvPr>
        </p:nvSpPr>
        <p:spPr/>
        <p:txBody>
          <a:bodyPr/>
          <a:lstStyle/>
          <a:p>
            <a:fld id="{78679BFF-C485-2144-AA4C-F890D92DA44D}" type="datetimeFigureOut">
              <a:rPr lang="fr-CA" smtClean="0"/>
              <a:t>2023-10-13</a:t>
            </a:fld>
            <a:endParaRPr lang="fr-CA"/>
          </a:p>
        </p:txBody>
      </p:sp>
      <p:sp>
        <p:nvSpPr>
          <p:cNvPr id="4" name="Footer Placeholder 3"/>
          <p:cNvSpPr>
            <a:spLocks noGrp="1"/>
          </p:cNvSpPr>
          <p:nvPr>
            <p:ph type="ftr" sz="quarter" idx="11"/>
          </p:nvPr>
        </p:nvSpPr>
        <p:spPr/>
        <p:txBody>
          <a:bodyPr/>
          <a:lstStyle/>
          <a:p>
            <a:endParaRPr lang="fr-CA"/>
          </a:p>
        </p:txBody>
      </p:sp>
      <p:sp>
        <p:nvSpPr>
          <p:cNvPr id="5" name="Slide Number Placeholder 4"/>
          <p:cNvSpPr>
            <a:spLocks noGrp="1"/>
          </p:cNvSpPr>
          <p:nvPr>
            <p:ph type="sldNum" sz="quarter" idx="12"/>
          </p:nvPr>
        </p:nvSpPr>
        <p:spPr/>
        <p:txBody>
          <a:bodyPr/>
          <a:lstStyle/>
          <a:p>
            <a:fld id="{F49F3C5B-4E17-E042-B82D-3766815C4DFF}" type="slidenum">
              <a:rPr lang="fr-CA" smtClean="0"/>
              <a:t>‹#›</a:t>
            </a:fld>
            <a:endParaRPr lang="fr-CA"/>
          </a:p>
        </p:txBody>
      </p:sp>
    </p:spTree>
    <p:extLst>
      <p:ext uri="{BB962C8B-B14F-4D97-AF65-F5344CB8AC3E}">
        <p14:creationId xmlns:p14="http://schemas.microsoft.com/office/powerpoint/2010/main" val="21752286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679BFF-C485-2144-AA4C-F890D92DA44D}" type="datetimeFigureOut">
              <a:rPr lang="fr-CA" smtClean="0"/>
              <a:t>2023-10-13</a:t>
            </a:fld>
            <a:endParaRPr lang="fr-CA"/>
          </a:p>
        </p:txBody>
      </p:sp>
      <p:sp>
        <p:nvSpPr>
          <p:cNvPr id="3" name="Footer Placeholder 2"/>
          <p:cNvSpPr>
            <a:spLocks noGrp="1"/>
          </p:cNvSpPr>
          <p:nvPr>
            <p:ph type="ftr" sz="quarter" idx="11"/>
          </p:nvPr>
        </p:nvSpPr>
        <p:spPr/>
        <p:txBody>
          <a:bodyPr/>
          <a:lstStyle/>
          <a:p>
            <a:endParaRPr lang="fr-CA"/>
          </a:p>
        </p:txBody>
      </p:sp>
      <p:sp>
        <p:nvSpPr>
          <p:cNvPr id="4" name="Slide Number Placeholder 3"/>
          <p:cNvSpPr>
            <a:spLocks noGrp="1"/>
          </p:cNvSpPr>
          <p:nvPr>
            <p:ph type="sldNum" sz="quarter" idx="12"/>
          </p:nvPr>
        </p:nvSpPr>
        <p:spPr/>
        <p:txBody>
          <a:bodyPr/>
          <a:lstStyle/>
          <a:p>
            <a:fld id="{F49F3C5B-4E17-E042-B82D-3766815C4DFF}" type="slidenum">
              <a:rPr lang="fr-CA" smtClean="0"/>
              <a:t>‹#›</a:t>
            </a:fld>
            <a:endParaRPr lang="fr-CA"/>
          </a:p>
        </p:txBody>
      </p:sp>
    </p:spTree>
    <p:extLst>
      <p:ext uri="{BB962C8B-B14F-4D97-AF65-F5344CB8AC3E}">
        <p14:creationId xmlns:p14="http://schemas.microsoft.com/office/powerpoint/2010/main" val="2884766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fr-CA"/>
              <a:t>Modifier le style du titre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CA"/>
              <a:t>Cliquez pour modifier les styles du texte du masque</a:t>
            </a:r>
          </a:p>
        </p:txBody>
      </p:sp>
      <p:sp>
        <p:nvSpPr>
          <p:cNvPr id="5" name="Date Placeholder 4"/>
          <p:cNvSpPr>
            <a:spLocks noGrp="1"/>
          </p:cNvSpPr>
          <p:nvPr>
            <p:ph type="dt" sz="half" idx="10"/>
          </p:nvPr>
        </p:nvSpPr>
        <p:spPr/>
        <p:txBody>
          <a:bodyPr/>
          <a:lstStyle/>
          <a:p>
            <a:fld id="{78679BFF-C485-2144-AA4C-F890D92DA44D}" type="datetimeFigureOut">
              <a:rPr lang="fr-CA" smtClean="0"/>
              <a:t>2023-10-13</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F49F3C5B-4E17-E042-B82D-3766815C4DFF}" type="slidenum">
              <a:rPr lang="fr-CA" smtClean="0"/>
              <a:t>‹#›</a:t>
            </a:fld>
            <a:endParaRPr lang="fr-CA"/>
          </a:p>
        </p:txBody>
      </p:sp>
    </p:spTree>
    <p:extLst>
      <p:ext uri="{BB962C8B-B14F-4D97-AF65-F5344CB8AC3E}">
        <p14:creationId xmlns:p14="http://schemas.microsoft.com/office/powerpoint/2010/main" val="35030846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fr-CA"/>
              <a:t>Modifier le style du titre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CA"/>
              <a:t>Cliquez sur l'icône pour ajouter une image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CA"/>
              <a:t>Cliquez pour modifier les styles du texte du masque</a:t>
            </a:r>
          </a:p>
        </p:txBody>
      </p:sp>
      <p:sp>
        <p:nvSpPr>
          <p:cNvPr id="5" name="Date Placeholder 4"/>
          <p:cNvSpPr>
            <a:spLocks noGrp="1"/>
          </p:cNvSpPr>
          <p:nvPr>
            <p:ph type="dt" sz="half" idx="10"/>
          </p:nvPr>
        </p:nvSpPr>
        <p:spPr/>
        <p:txBody>
          <a:bodyPr/>
          <a:lstStyle/>
          <a:p>
            <a:fld id="{78679BFF-C485-2144-AA4C-F890D92DA44D}" type="datetimeFigureOut">
              <a:rPr lang="fr-CA" smtClean="0"/>
              <a:t>2023-10-13</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F49F3C5B-4E17-E042-B82D-3766815C4DFF}" type="slidenum">
              <a:rPr lang="fr-CA" smtClean="0"/>
              <a:t>‹#›</a:t>
            </a:fld>
            <a:endParaRPr lang="fr-CA"/>
          </a:p>
        </p:txBody>
      </p:sp>
    </p:spTree>
    <p:extLst>
      <p:ext uri="{BB962C8B-B14F-4D97-AF65-F5344CB8AC3E}">
        <p14:creationId xmlns:p14="http://schemas.microsoft.com/office/powerpoint/2010/main" val="32844884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CA"/>
              <a:t>Modifier le style du titre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703AFF-8D2B-4104-9443-A9ED3A3ECC89}" type="datetime1">
              <a:rPr lang="en-US" smtClean="0"/>
              <a:t>10/13/23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CA"/>
              <a:t>© </a:t>
            </a:r>
            <a:r>
              <a:rPr lang="fr-CA">
                <a:cs typeface="Helvetica" panose="020B0604020202020204" pitchFamily="34" charset="0"/>
              </a:rPr>
              <a:t>Fondation Dr Julien - </a:t>
            </a:r>
            <a:r>
              <a:rPr lang="fr-CA"/>
              <a:t>Congrès sur la maltraitance 2017</a:t>
            </a:r>
            <a:endParaRPr lang="en-US" dirty="0">
              <a:cs typeface="Helvetica" panose="020B0604020202020204" pitchFamily="34" charset="0"/>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08300315"/>
      </p:ext>
    </p:extLst>
  </p:cSld>
  <p:clrMap bg1="lt1" tx1="dk1" bg2="lt2" tx2="dk2" accent1="accent1" accent2="accent2" accent3="accent3" accent4="accent4" accent5="accent5" accent6="accent6" hlink="hlink" folHlink="folHlink"/>
  <p:sldLayoutIdLst>
    <p:sldLayoutId id="2147483827" r:id="rId1"/>
    <p:sldLayoutId id="2147483828" r:id="rId2"/>
    <p:sldLayoutId id="2147483829" r:id="rId3"/>
    <p:sldLayoutId id="2147483830" r:id="rId4"/>
    <p:sldLayoutId id="2147483831" r:id="rId5"/>
    <p:sldLayoutId id="2147483832" r:id="rId6"/>
    <p:sldLayoutId id="2147483833" r:id="rId7"/>
    <p:sldLayoutId id="2147483834" r:id="rId8"/>
    <p:sldLayoutId id="2147483835" r:id="rId9"/>
    <p:sldLayoutId id="2147483836" r:id="rId10"/>
    <p:sldLayoutId id="2147483837" r:id="rId11"/>
    <p:sldLayoutId id="2147483863" r:id="rId12"/>
    <p:sldLayoutId id="2147483865" r:id="rId13"/>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CA"/>
              <a:t>Modifier le style du titre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en-US" dirty="0"/>
          </a:p>
        </p:txBody>
      </p:sp>
    </p:spTree>
    <p:extLst>
      <p:ext uri="{BB962C8B-B14F-4D97-AF65-F5344CB8AC3E}">
        <p14:creationId xmlns:p14="http://schemas.microsoft.com/office/powerpoint/2010/main" val="1826849152"/>
      </p:ext>
    </p:extLst>
  </p:cSld>
  <p:clrMap bg1="lt1" tx1="dk1" bg2="lt2" tx2="dk2" accent1="accent1" accent2="accent2" accent3="accent3" accent4="accent4" accent5="accent5" accent6="accent6" hlink="hlink" folHlink="folHlink"/>
  <p:sldLayoutIdLst>
    <p:sldLayoutId id="2147483852" r:id="rId1"/>
    <p:sldLayoutId id="2147483853" r:id="rId2"/>
    <p:sldLayoutId id="2147483854" r:id="rId3"/>
    <p:sldLayoutId id="2147483855" r:id="rId4"/>
    <p:sldLayoutId id="2147483856" r:id="rId5"/>
    <p:sldLayoutId id="2147483857" r:id="rId6"/>
    <p:sldLayoutId id="2147483858" r:id="rId7"/>
    <p:sldLayoutId id="2147483859" r:id="rId8"/>
    <p:sldLayoutId id="2147483860" r:id="rId9"/>
    <p:sldLayoutId id="2147483861" r:id="rId10"/>
    <p:sldLayoutId id="2147483862" r:id="rId11"/>
    <p:sldLayoutId id="2147483864" r:id="rId12"/>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svg"/></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0.sv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s://www.bing.com/images/search?view=detailV2&amp;ccid=dw43n2PT&amp;id=A7DFF845E14AF82E2C434323451DF4CE7A1076A0&amp;thid=OIP.dw43n2PTG0DKI7vLkhjKdAHaLU&amp;mediaurl=http://cdn.quebecloisirs.com/6993-11775-thickbox/enfants-a-livre-ouvert.jpg&amp;exph=1500&amp;expw=981&amp;q=Enfants+%c3%a0+livre+ouvert&amp;simid=607987992355014740&amp;selectedIndex=0" TargetMode="External"/><Relationship Id="rId5" Type="http://schemas.openxmlformats.org/officeDocument/2006/relationships/image" Target="../media/image13.jpeg"/><Relationship Id="rId4" Type="http://schemas.openxmlformats.org/officeDocument/2006/relationships/image" Target="../media/image10.svg"/></Relationships>
</file>

<file path=ppt/slides/_rels/slide16.xml.rels><?xml version="1.0" encoding="UTF-8" standalone="yes"?>
<Relationships xmlns="http://schemas.openxmlformats.org/package/2006/relationships"><Relationship Id="rId8" Type="http://schemas.openxmlformats.org/officeDocument/2006/relationships/tags" Target="../tags/tag11.xml"/><Relationship Id="rId13" Type="http://schemas.openxmlformats.org/officeDocument/2006/relationships/tags" Target="../tags/tag16.xml"/><Relationship Id="rId18" Type="http://schemas.openxmlformats.org/officeDocument/2006/relationships/image" Target="../media/image10.svg"/><Relationship Id="rId3" Type="http://schemas.openxmlformats.org/officeDocument/2006/relationships/tags" Target="../tags/tag6.xml"/><Relationship Id="rId21" Type="http://schemas.openxmlformats.org/officeDocument/2006/relationships/image" Target="../media/image17.png"/><Relationship Id="rId7" Type="http://schemas.openxmlformats.org/officeDocument/2006/relationships/tags" Target="../tags/tag10.xml"/><Relationship Id="rId12" Type="http://schemas.openxmlformats.org/officeDocument/2006/relationships/tags" Target="../tags/tag15.xml"/><Relationship Id="rId17" Type="http://schemas.openxmlformats.org/officeDocument/2006/relationships/image" Target="../media/image9.png"/><Relationship Id="rId2" Type="http://schemas.openxmlformats.org/officeDocument/2006/relationships/tags" Target="../tags/tag5.xml"/><Relationship Id="rId16" Type="http://schemas.openxmlformats.org/officeDocument/2006/relationships/notesSlide" Target="../notesSlides/notesSlide12.xml"/><Relationship Id="rId20" Type="http://schemas.openxmlformats.org/officeDocument/2006/relationships/image" Target="../media/image16.svg"/><Relationship Id="rId1" Type="http://schemas.openxmlformats.org/officeDocument/2006/relationships/tags" Target="../tags/tag4.xml"/><Relationship Id="rId6" Type="http://schemas.openxmlformats.org/officeDocument/2006/relationships/tags" Target="../tags/tag9.xml"/><Relationship Id="rId11" Type="http://schemas.openxmlformats.org/officeDocument/2006/relationships/tags" Target="../tags/tag14.xml"/><Relationship Id="rId5" Type="http://schemas.openxmlformats.org/officeDocument/2006/relationships/tags" Target="../tags/tag8.xml"/><Relationship Id="rId15" Type="http://schemas.openxmlformats.org/officeDocument/2006/relationships/slideLayout" Target="../slideLayouts/slideLayout2.xml"/><Relationship Id="rId10" Type="http://schemas.openxmlformats.org/officeDocument/2006/relationships/tags" Target="../tags/tag13.xml"/><Relationship Id="rId19" Type="http://schemas.openxmlformats.org/officeDocument/2006/relationships/image" Target="../media/image15.png"/><Relationship Id="rId4" Type="http://schemas.openxmlformats.org/officeDocument/2006/relationships/tags" Target="../tags/tag7.xml"/><Relationship Id="rId9" Type="http://schemas.openxmlformats.org/officeDocument/2006/relationships/tags" Target="../tags/tag12.xml"/><Relationship Id="rId14" Type="http://schemas.openxmlformats.org/officeDocument/2006/relationships/tags" Target="../tags/tag17.xml"/><Relationship Id="rId22" Type="http://schemas.openxmlformats.org/officeDocument/2006/relationships/image" Target="../media/image18.sv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0.svg"/></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0.jpg"/><Relationship Id="rId4" Type="http://schemas.openxmlformats.org/officeDocument/2006/relationships/image" Target="../media/image10.svg"/></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5.xml"/><Relationship Id="rId1" Type="http://schemas.openxmlformats.org/officeDocument/2006/relationships/tags" Target="../tags/tag18.xml"/><Relationship Id="rId5" Type="http://schemas.openxmlformats.org/officeDocument/2006/relationships/image" Target="../media/image29.png"/><Relationship Id="rId4" Type="http://schemas.openxmlformats.org/officeDocument/2006/relationships/image" Target="../media/image28.png"/></Relationships>
</file>

<file path=ppt/slides/_rels/slide23.xml.rels><?xml version="1.0" encoding="UTF-8" standalone="yes"?>
<Relationships xmlns="http://schemas.openxmlformats.org/package/2006/relationships"><Relationship Id="rId13" Type="http://schemas.openxmlformats.org/officeDocument/2006/relationships/tags" Target="../tags/tag31.xml"/><Relationship Id="rId18" Type="http://schemas.openxmlformats.org/officeDocument/2006/relationships/tags" Target="../tags/tag36.xml"/><Relationship Id="rId26" Type="http://schemas.openxmlformats.org/officeDocument/2006/relationships/tags" Target="../tags/tag44.xml"/><Relationship Id="rId3" Type="http://schemas.openxmlformats.org/officeDocument/2006/relationships/tags" Target="../tags/tag21.xml"/><Relationship Id="rId21" Type="http://schemas.openxmlformats.org/officeDocument/2006/relationships/tags" Target="../tags/tag39.xml"/><Relationship Id="rId7" Type="http://schemas.openxmlformats.org/officeDocument/2006/relationships/tags" Target="../tags/tag25.xml"/><Relationship Id="rId12" Type="http://schemas.openxmlformats.org/officeDocument/2006/relationships/tags" Target="../tags/tag30.xml"/><Relationship Id="rId17" Type="http://schemas.openxmlformats.org/officeDocument/2006/relationships/tags" Target="../tags/tag35.xml"/><Relationship Id="rId25" Type="http://schemas.openxmlformats.org/officeDocument/2006/relationships/tags" Target="../tags/tag43.xml"/><Relationship Id="rId33" Type="http://schemas.openxmlformats.org/officeDocument/2006/relationships/image" Target="../media/image30.png"/><Relationship Id="rId2" Type="http://schemas.openxmlformats.org/officeDocument/2006/relationships/tags" Target="../tags/tag20.xml"/><Relationship Id="rId16" Type="http://schemas.openxmlformats.org/officeDocument/2006/relationships/tags" Target="../tags/tag34.xml"/><Relationship Id="rId20" Type="http://schemas.openxmlformats.org/officeDocument/2006/relationships/tags" Target="../tags/tag38.xml"/><Relationship Id="rId29" Type="http://schemas.openxmlformats.org/officeDocument/2006/relationships/tags" Target="../tags/tag47.xml"/><Relationship Id="rId1" Type="http://schemas.openxmlformats.org/officeDocument/2006/relationships/tags" Target="../tags/tag19.xml"/><Relationship Id="rId6" Type="http://schemas.openxmlformats.org/officeDocument/2006/relationships/tags" Target="../tags/tag24.xml"/><Relationship Id="rId11" Type="http://schemas.openxmlformats.org/officeDocument/2006/relationships/tags" Target="../tags/tag29.xml"/><Relationship Id="rId24" Type="http://schemas.openxmlformats.org/officeDocument/2006/relationships/tags" Target="../tags/tag42.xml"/><Relationship Id="rId32" Type="http://schemas.openxmlformats.org/officeDocument/2006/relationships/notesSlide" Target="../notesSlides/notesSlide19.xml"/><Relationship Id="rId5" Type="http://schemas.openxmlformats.org/officeDocument/2006/relationships/tags" Target="../tags/tag23.xml"/><Relationship Id="rId15" Type="http://schemas.openxmlformats.org/officeDocument/2006/relationships/tags" Target="../tags/tag33.xml"/><Relationship Id="rId23" Type="http://schemas.openxmlformats.org/officeDocument/2006/relationships/tags" Target="../tags/tag41.xml"/><Relationship Id="rId28" Type="http://schemas.openxmlformats.org/officeDocument/2006/relationships/tags" Target="../tags/tag46.xml"/><Relationship Id="rId10" Type="http://schemas.openxmlformats.org/officeDocument/2006/relationships/tags" Target="../tags/tag28.xml"/><Relationship Id="rId19" Type="http://schemas.openxmlformats.org/officeDocument/2006/relationships/tags" Target="../tags/tag37.xml"/><Relationship Id="rId31" Type="http://schemas.openxmlformats.org/officeDocument/2006/relationships/slideLayout" Target="../slideLayouts/slideLayout1.xml"/><Relationship Id="rId4" Type="http://schemas.openxmlformats.org/officeDocument/2006/relationships/tags" Target="../tags/tag22.xml"/><Relationship Id="rId9" Type="http://schemas.openxmlformats.org/officeDocument/2006/relationships/tags" Target="../tags/tag27.xml"/><Relationship Id="rId14" Type="http://schemas.openxmlformats.org/officeDocument/2006/relationships/tags" Target="../tags/tag32.xml"/><Relationship Id="rId22" Type="http://schemas.openxmlformats.org/officeDocument/2006/relationships/tags" Target="../tags/tag40.xml"/><Relationship Id="rId27" Type="http://schemas.openxmlformats.org/officeDocument/2006/relationships/tags" Target="../tags/tag45.xml"/><Relationship Id="rId30" Type="http://schemas.openxmlformats.org/officeDocument/2006/relationships/tags" Target="../tags/tag48.xml"/><Relationship Id="rId8" Type="http://schemas.openxmlformats.org/officeDocument/2006/relationships/tags" Target="../tags/tag26.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0.xml"/><Relationship Id="rId7" Type="http://schemas.openxmlformats.org/officeDocument/2006/relationships/image" Target="../media/image32.jpeg"/><Relationship Id="rId2" Type="http://schemas.openxmlformats.org/officeDocument/2006/relationships/slideLayout" Target="../slideLayouts/slideLayout15.xml"/><Relationship Id="rId1" Type="http://schemas.openxmlformats.org/officeDocument/2006/relationships/tags" Target="../tags/tag49.xml"/><Relationship Id="rId6" Type="http://schemas.openxmlformats.org/officeDocument/2006/relationships/image" Target="../media/image31.jpeg"/><Relationship Id="rId5" Type="http://schemas.openxmlformats.org/officeDocument/2006/relationships/hyperlink" Target="http://agiteur.com/graphiques-evolution-positive-monde/" TargetMode="External"/><Relationship Id="rId4" Type="http://schemas.openxmlformats.org/officeDocument/2006/relationships/hyperlink" Target="https://institutpediatriesociale.co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18/10/relationships/comments" Target="../comments/modernComment_2A0_29D6FD3D.xm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hyperlink" Target="http://simplyfosteringconsultancy.co.uk/impact-neglect-developing-brain/"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1.xml"/><Relationship Id="rId5" Type="http://schemas.openxmlformats.org/officeDocument/2006/relationships/hyperlink" Target="https://creativecommons.org/licenses/by-nc-sa/3.0/" TargetMode="External"/><Relationship Id="rId4" Type="http://schemas.openxmlformats.org/officeDocument/2006/relationships/hyperlink" Target="https://www.new-educ.com/%D9%85%D8%A7-%D9%87%D9%8A-%D8%B5%D8%B9%D9%88%D8%A8%D8%A7%D8%AA-%D8%A7%D9%84%D8%AA%D8%B9%D9%84%D9%85-%D8%A3%D8%B3%D8%A8%D8%A7%D8%A8%D9%87%D8%A7-%D8%B9%D9%84%D8%A7%D8%AC%D9%87%D8%A7" TargetMode="Externa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tags" Target="../tags/tag3.xml"/><Relationship Id="rId1" Type="http://schemas.openxmlformats.org/officeDocument/2006/relationships/tags" Target="../tags/tag2.xml"/><Relationship Id="rId5" Type="http://schemas.openxmlformats.org/officeDocument/2006/relationships/image" Target="../media/image5.jpeg"/><Relationship Id="rId4"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9FF9C33-43BE-E34B-A9BE-E1A359DD9113}"/>
              </a:ext>
            </a:extLst>
          </p:cNvPr>
          <p:cNvSpPr/>
          <p:nvPr>
            <p:custDataLst>
              <p:tags r:id="rId1"/>
            </p:custDataLst>
          </p:nvPr>
        </p:nvSpPr>
        <p:spPr>
          <a:xfrm>
            <a:off x="32712" y="0"/>
            <a:ext cx="12159288" cy="71987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3200"/>
          </a:p>
        </p:txBody>
      </p:sp>
      <p:sp>
        <p:nvSpPr>
          <p:cNvPr id="3" name="Rectangle 2">
            <a:extLst>
              <a:ext uri="{FF2B5EF4-FFF2-40B4-BE49-F238E27FC236}">
                <a16:creationId xmlns:a16="http://schemas.microsoft.com/office/drawing/2014/main" id="{96D4F0C6-3237-BC4A-93F3-5D8CA85DC467}"/>
              </a:ext>
            </a:extLst>
          </p:cNvPr>
          <p:cNvSpPr/>
          <p:nvPr/>
        </p:nvSpPr>
        <p:spPr>
          <a:xfrm>
            <a:off x="32712" y="3028806"/>
            <a:ext cx="5419653" cy="3829193"/>
          </a:xfrm>
          <a:prstGeom prst="rect">
            <a:avLst/>
          </a:prstGeom>
          <a:solidFill>
            <a:srgbClr val="9311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3200" dirty="0"/>
          </a:p>
        </p:txBody>
      </p:sp>
      <p:sp>
        <p:nvSpPr>
          <p:cNvPr id="11" name="Espace réservé du contenu 5">
            <a:extLst>
              <a:ext uri="{FF2B5EF4-FFF2-40B4-BE49-F238E27FC236}">
                <a16:creationId xmlns:a16="http://schemas.microsoft.com/office/drawing/2014/main" id="{4CF3CE3A-DBE6-4F42-8247-1EB7FBC6597C}"/>
              </a:ext>
            </a:extLst>
          </p:cNvPr>
          <p:cNvSpPr txBox="1">
            <a:spLocks/>
          </p:cNvSpPr>
          <p:nvPr/>
        </p:nvSpPr>
        <p:spPr>
          <a:xfrm>
            <a:off x="457199" y="3532307"/>
            <a:ext cx="4772257" cy="2434739"/>
          </a:xfrm>
          <a:prstGeom prst="rect">
            <a:avLst/>
          </a:prstGeom>
        </p:spPr>
        <p:txBody>
          <a:bodyPr vert="horz" lIns="121920" tIns="60960" rIns="121920" bIns="60960" rtlCol="0" anchor="t">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fr-CA" sz="2400" b="1" dirty="0">
                <a:solidFill>
                  <a:schemeClr val="bg1"/>
                </a:solidFill>
                <a:latin typeface="DM Sans" pitchFamily="2" charset="0"/>
              </a:rPr>
              <a:t>Dr Gilles Julien, CM.,O.Q. </a:t>
            </a:r>
          </a:p>
          <a:p>
            <a:pPr marL="0" indent="0">
              <a:buNone/>
            </a:pPr>
            <a:r>
              <a:rPr lang="en-CA" sz="2400" dirty="0">
                <a:solidFill>
                  <a:schemeClr val="bg1"/>
                </a:solidFill>
                <a:latin typeface="DM Sans" pitchFamily="2" charset="0"/>
              </a:rPr>
              <a:t>Social Pediatrician </a:t>
            </a:r>
          </a:p>
          <a:p>
            <a:pPr marL="0" indent="0">
              <a:buNone/>
            </a:pPr>
            <a:r>
              <a:rPr lang="en-CA" sz="2400" dirty="0">
                <a:solidFill>
                  <a:schemeClr val="bg1"/>
                </a:solidFill>
                <a:latin typeface="DM Sans" pitchFamily="2" charset="0"/>
              </a:rPr>
              <a:t>Founder, Community Social Pediatrics</a:t>
            </a:r>
          </a:p>
          <a:p>
            <a:pPr marL="0" indent="0">
              <a:buNone/>
            </a:pPr>
            <a:endParaRPr lang="en-CA" sz="2400" dirty="0">
              <a:solidFill>
                <a:schemeClr val="bg1"/>
              </a:solidFill>
              <a:latin typeface="DM Sans" pitchFamily="2" charset="0"/>
            </a:endParaRPr>
          </a:p>
          <a:p>
            <a:pPr marL="0" indent="0">
              <a:buNone/>
            </a:pPr>
            <a:endParaRPr lang="en-CA" sz="1600" dirty="0">
              <a:solidFill>
                <a:schemeClr val="bg1"/>
              </a:solidFill>
              <a:latin typeface="DM Sans" pitchFamily="2" charset="0"/>
            </a:endParaRPr>
          </a:p>
          <a:p>
            <a:pPr marL="0" indent="0">
              <a:buNone/>
            </a:pPr>
            <a:r>
              <a:rPr lang="en-CA" sz="1600" dirty="0">
                <a:solidFill>
                  <a:schemeClr val="bg1"/>
                </a:solidFill>
                <a:latin typeface="DM Sans" pitchFamily="2" charset="0"/>
              </a:rPr>
              <a:t>CCCR. 13 October 2023</a:t>
            </a:r>
          </a:p>
          <a:p>
            <a:pPr marL="0" indent="0">
              <a:buNone/>
            </a:pPr>
            <a:endParaRPr lang="en-CA" sz="2400" dirty="0">
              <a:solidFill>
                <a:schemeClr val="bg1"/>
              </a:solidFill>
              <a:latin typeface="DM Sans" pitchFamily="2" charset="0"/>
            </a:endParaRPr>
          </a:p>
        </p:txBody>
      </p:sp>
      <p:sp>
        <p:nvSpPr>
          <p:cNvPr id="15" name="Ellipse 14">
            <a:extLst>
              <a:ext uri="{FF2B5EF4-FFF2-40B4-BE49-F238E27FC236}">
                <a16:creationId xmlns:a16="http://schemas.microsoft.com/office/drawing/2014/main" id="{A737F877-D89A-0744-B439-D56B08427827}"/>
              </a:ext>
            </a:extLst>
          </p:cNvPr>
          <p:cNvSpPr>
            <a:spLocks noChangeAspect="1"/>
          </p:cNvSpPr>
          <p:nvPr/>
        </p:nvSpPr>
        <p:spPr>
          <a:xfrm>
            <a:off x="6096000" y="4575629"/>
            <a:ext cx="753404" cy="75332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3200"/>
          </a:p>
        </p:txBody>
      </p:sp>
      <p:pic>
        <p:nvPicPr>
          <p:cNvPr id="9" name="Image 8">
            <a:extLst>
              <a:ext uri="{FF2B5EF4-FFF2-40B4-BE49-F238E27FC236}">
                <a16:creationId xmlns:a16="http://schemas.microsoft.com/office/drawing/2014/main" id="{B76F606A-1A9B-2742-94D2-6B6016419716}"/>
              </a:ext>
            </a:extLst>
          </p:cNvPr>
          <p:cNvPicPr>
            <a:picLocks noChangeAspect="1"/>
          </p:cNvPicPr>
          <p:nvPr/>
        </p:nvPicPr>
        <p:blipFill>
          <a:blip r:embed="rId4"/>
          <a:stretch>
            <a:fillRect/>
          </a:stretch>
        </p:blipFill>
        <p:spPr>
          <a:xfrm>
            <a:off x="6874822" y="1611086"/>
            <a:ext cx="5317178" cy="5246914"/>
          </a:xfrm>
          <a:prstGeom prst="rect">
            <a:avLst/>
          </a:prstGeom>
        </p:spPr>
      </p:pic>
      <p:sp>
        <p:nvSpPr>
          <p:cNvPr id="5" name="Rectangle 4">
            <a:extLst>
              <a:ext uri="{FF2B5EF4-FFF2-40B4-BE49-F238E27FC236}">
                <a16:creationId xmlns:a16="http://schemas.microsoft.com/office/drawing/2014/main" id="{50D6560A-EE21-C444-B71D-B4E6F6807619}"/>
              </a:ext>
            </a:extLst>
          </p:cNvPr>
          <p:cNvSpPr/>
          <p:nvPr/>
        </p:nvSpPr>
        <p:spPr>
          <a:xfrm>
            <a:off x="457200" y="648165"/>
            <a:ext cx="11430000" cy="1405578"/>
          </a:xfrm>
          <a:prstGeom prst="rect">
            <a:avLst/>
          </a:prstGeom>
        </p:spPr>
        <p:txBody>
          <a:bodyPr wrap="square">
            <a:spAutoFit/>
          </a:bodyPr>
          <a:lstStyle/>
          <a:p>
            <a:pPr algn="ctr">
              <a:spcBef>
                <a:spcPts val="1600"/>
              </a:spcBef>
              <a:spcAft>
                <a:spcPts val="1600"/>
              </a:spcAft>
              <a:buClr>
                <a:srgbClr val="93117E"/>
              </a:buClr>
            </a:pPr>
            <a:r>
              <a:rPr lang="en-US" sz="2667" b="1" dirty="0">
                <a:solidFill>
                  <a:schemeClr val="bg1"/>
                </a:solidFill>
                <a:latin typeface="Optima" panose="02020500000000000000" charset="0"/>
                <a:ea typeface="Optima" panose="02020500000000000000" charset="0"/>
                <a:cs typeface="Optima" panose="02020500000000000000" charset="0"/>
              </a:rPr>
              <a:t> </a:t>
            </a:r>
            <a:r>
              <a:rPr lang="en-US" sz="3200" b="1" dirty="0">
                <a:solidFill>
                  <a:schemeClr val="bg1"/>
                </a:solidFill>
                <a:latin typeface="Optima" panose="02020500000000000000" charset="0"/>
                <a:ea typeface="Optima" panose="02020500000000000000" charset="0"/>
                <a:cs typeface="Optima" panose="02020500000000000000" charset="0"/>
              </a:rPr>
              <a:t>The Canadian Model of Community Social Pediatrics  </a:t>
            </a:r>
          </a:p>
          <a:p>
            <a:pPr algn="ctr">
              <a:spcBef>
                <a:spcPts val="1600"/>
              </a:spcBef>
              <a:spcAft>
                <a:spcPts val="1600"/>
              </a:spcAft>
              <a:buClr>
                <a:srgbClr val="93117E"/>
              </a:buClr>
            </a:pPr>
            <a:r>
              <a:rPr lang="en-US" sz="2667" b="1" dirty="0">
                <a:solidFill>
                  <a:schemeClr val="bg1"/>
                </a:solidFill>
                <a:latin typeface="Optima" panose="02020500000000000000" charset="0"/>
                <a:ea typeface="Optima" panose="02020500000000000000" charset="0"/>
                <a:cs typeface="Optima" panose="02020500000000000000" charset="0"/>
              </a:rPr>
              <a:t>A Child-Rights Based Approach to Child Health</a:t>
            </a:r>
          </a:p>
        </p:txBody>
      </p:sp>
    </p:spTree>
    <p:extLst>
      <p:ext uri="{BB962C8B-B14F-4D97-AF65-F5344CB8AC3E}">
        <p14:creationId xmlns:p14="http://schemas.microsoft.com/office/powerpoint/2010/main" val="11621986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A5F59DB-1800-C02A-A2A7-E0BA37FEE444}"/>
              </a:ext>
            </a:extLst>
          </p:cNvPr>
          <p:cNvSpPr>
            <a:spLocks noGrp="1"/>
          </p:cNvSpPr>
          <p:nvPr>
            <p:ph type="title"/>
          </p:nvPr>
        </p:nvSpPr>
        <p:spPr/>
        <p:txBody>
          <a:bodyPr/>
          <a:lstStyle/>
          <a:p>
            <a:r>
              <a:rPr lang="fr-FR" sz="2400" dirty="0"/>
              <a:t>Co</a:t>
            </a:r>
            <a:r>
              <a:rPr lang="fr-FR" sz="2800" b="1" dirty="0"/>
              <a:t>mmunity social </a:t>
            </a:r>
            <a:r>
              <a:rPr lang="fr-FR" sz="2800" b="1" dirty="0" err="1"/>
              <a:t>pediatric</a:t>
            </a:r>
            <a:endParaRPr lang="fr-FR" sz="2800" b="1" dirty="0"/>
          </a:p>
        </p:txBody>
      </p:sp>
      <p:sp>
        <p:nvSpPr>
          <p:cNvPr id="3" name="Espace réservé du contenu 2">
            <a:extLst>
              <a:ext uri="{FF2B5EF4-FFF2-40B4-BE49-F238E27FC236}">
                <a16:creationId xmlns:a16="http://schemas.microsoft.com/office/drawing/2014/main" id="{BDF3204D-3EE4-9C43-73DE-8D96205E8B28}"/>
              </a:ext>
            </a:extLst>
          </p:cNvPr>
          <p:cNvSpPr>
            <a:spLocks noGrp="1"/>
          </p:cNvSpPr>
          <p:nvPr>
            <p:ph idx="1"/>
          </p:nvPr>
        </p:nvSpPr>
        <p:spPr>
          <a:xfrm>
            <a:off x="1368330" y="1465867"/>
            <a:ext cx="7997344" cy="5625334"/>
          </a:xfrm>
        </p:spPr>
        <p:txBody>
          <a:bodyPr>
            <a:normAutofit/>
          </a:bodyPr>
          <a:lstStyle/>
          <a:p>
            <a:r>
              <a:rPr lang="fr-FR" dirty="0"/>
              <a:t>A unique </a:t>
            </a:r>
            <a:r>
              <a:rPr lang="fr-FR" u="sng" dirty="0" err="1"/>
              <a:t>transdisciplinary</a:t>
            </a:r>
            <a:r>
              <a:rPr lang="fr-FR" u="sng" dirty="0"/>
              <a:t> </a:t>
            </a:r>
            <a:r>
              <a:rPr lang="fr-FR" u="sng" dirty="0" err="1"/>
              <a:t>approach</a:t>
            </a:r>
            <a:r>
              <a:rPr lang="fr-FR" u="sng" dirty="0"/>
              <a:t> </a:t>
            </a:r>
            <a:r>
              <a:rPr lang="fr-FR" dirty="0"/>
              <a:t>of care and services </a:t>
            </a:r>
            <a:r>
              <a:rPr lang="fr-FR" dirty="0" err="1"/>
              <a:t>that</a:t>
            </a:r>
            <a:r>
              <a:rPr lang="fr-FR" dirty="0"/>
              <a:t> </a:t>
            </a:r>
            <a:r>
              <a:rPr lang="fr-FR" dirty="0" err="1"/>
              <a:t>integrates</a:t>
            </a:r>
            <a:r>
              <a:rPr lang="fr-FR" dirty="0"/>
              <a:t> </a:t>
            </a:r>
            <a:r>
              <a:rPr lang="fr-FR" dirty="0" err="1"/>
              <a:t>medecine</a:t>
            </a:r>
            <a:r>
              <a:rPr lang="fr-FR" dirty="0"/>
              <a:t>, </a:t>
            </a:r>
            <a:r>
              <a:rPr lang="fr-FR" dirty="0" err="1"/>
              <a:t>law</a:t>
            </a:r>
            <a:r>
              <a:rPr lang="fr-FR" dirty="0"/>
              <a:t> and psychosocial services</a:t>
            </a:r>
          </a:p>
          <a:p>
            <a:r>
              <a:rPr lang="fr-FR" dirty="0"/>
              <a:t>An </a:t>
            </a:r>
            <a:r>
              <a:rPr lang="fr-FR" dirty="0" err="1"/>
              <a:t>approach</a:t>
            </a:r>
            <a:r>
              <a:rPr lang="fr-FR" dirty="0"/>
              <a:t> </a:t>
            </a:r>
            <a:r>
              <a:rPr lang="fr-FR" dirty="0" err="1"/>
              <a:t>based</a:t>
            </a:r>
            <a:r>
              <a:rPr lang="fr-FR" dirty="0"/>
              <a:t> on the respect of the all the </a:t>
            </a:r>
            <a:r>
              <a:rPr lang="fr-FR" u="sng" dirty="0" err="1"/>
              <a:t>rights</a:t>
            </a:r>
            <a:r>
              <a:rPr lang="fr-FR" u="sng" dirty="0"/>
              <a:t> of the </a:t>
            </a:r>
            <a:r>
              <a:rPr lang="fr-FR" u="sng" dirty="0" err="1"/>
              <a:t>child</a:t>
            </a:r>
            <a:r>
              <a:rPr lang="fr-FR" u="sng" dirty="0"/>
              <a:t> </a:t>
            </a:r>
            <a:r>
              <a:rPr lang="fr-FR" dirty="0"/>
              <a:t>(41 </a:t>
            </a:r>
            <a:r>
              <a:rPr lang="fr-FR" dirty="0" err="1"/>
              <a:t>rights</a:t>
            </a:r>
            <a:r>
              <a:rPr lang="fr-FR" dirty="0"/>
              <a:t>, 7 </a:t>
            </a:r>
            <a:r>
              <a:rPr lang="fr-FR" dirty="0" err="1"/>
              <a:t>principles</a:t>
            </a:r>
            <a:r>
              <a:rPr lang="fr-FR" dirty="0"/>
              <a:t>)</a:t>
            </a:r>
          </a:p>
          <a:p>
            <a:r>
              <a:rPr lang="fr-FR" dirty="0"/>
              <a:t>An </a:t>
            </a:r>
            <a:r>
              <a:rPr lang="fr-FR" dirty="0" err="1"/>
              <a:t>approach</a:t>
            </a:r>
            <a:r>
              <a:rPr lang="fr-FR" dirty="0"/>
              <a:t> </a:t>
            </a:r>
            <a:r>
              <a:rPr lang="fr-FR" dirty="0" err="1"/>
              <a:t>that</a:t>
            </a:r>
            <a:r>
              <a:rPr lang="fr-FR" dirty="0"/>
              <a:t> </a:t>
            </a:r>
            <a:r>
              <a:rPr lang="fr-FR" dirty="0" err="1"/>
              <a:t>creates</a:t>
            </a:r>
            <a:r>
              <a:rPr lang="fr-FR" dirty="0"/>
              <a:t>  a </a:t>
            </a:r>
            <a:r>
              <a:rPr lang="fr-FR" u="sng" dirty="0"/>
              <a:t>proximal </a:t>
            </a:r>
            <a:r>
              <a:rPr lang="fr-FR" u="sng" dirty="0" err="1"/>
              <a:t>connection</a:t>
            </a:r>
            <a:r>
              <a:rPr lang="fr-FR" u="sng" dirty="0"/>
              <a:t> </a:t>
            </a:r>
            <a:r>
              <a:rPr lang="fr-FR" dirty="0"/>
              <a:t>and an active participation of the </a:t>
            </a:r>
            <a:r>
              <a:rPr lang="fr-FR" dirty="0" err="1"/>
              <a:t>child</a:t>
            </a:r>
            <a:r>
              <a:rPr lang="fr-FR" dirty="0"/>
              <a:t> in all </a:t>
            </a:r>
            <a:r>
              <a:rPr lang="fr-FR" dirty="0" err="1"/>
              <a:t>decisions</a:t>
            </a:r>
            <a:r>
              <a:rPr lang="fr-FR" dirty="0"/>
              <a:t> </a:t>
            </a:r>
            <a:r>
              <a:rPr lang="fr-FR" dirty="0" err="1"/>
              <a:t>concerning</a:t>
            </a:r>
            <a:r>
              <a:rPr lang="fr-FR" dirty="0"/>
              <a:t> </a:t>
            </a:r>
            <a:r>
              <a:rPr lang="fr-FR" dirty="0" err="1"/>
              <a:t>his</a:t>
            </a:r>
            <a:r>
              <a:rPr lang="fr-FR" dirty="0"/>
              <a:t>/</a:t>
            </a:r>
            <a:r>
              <a:rPr lang="fr-FR" dirty="0" err="1"/>
              <a:t>her</a:t>
            </a:r>
            <a:r>
              <a:rPr lang="fr-FR" dirty="0"/>
              <a:t> </a:t>
            </a:r>
            <a:r>
              <a:rPr lang="fr-FR" dirty="0" err="1"/>
              <a:t>health</a:t>
            </a:r>
            <a:r>
              <a:rPr lang="fr-FR" dirty="0"/>
              <a:t> and life</a:t>
            </a:r>
          </a:p>
          <a:p>
            <a:r>
              <a:rPr lang="fr-FR" dirty="0"/>
              <a:t>An </a:t>
            </a:r>
            <a:r>
              <a:rPr lang="fr-FR" dirty="0" err="1"/>
              <a:t>approach</a:t>
            </a:r>
            <a:r>
              <a:rPr lang="fr-FR" dirty="0"/>
              <a:t> </a:t>
            </a:r>
            <a:r>
              <a:rPr lang="fr-FR" dirty="0" err="1"/>
              <a:t>focusing</a:t>
            </a:r>
            <a:r>
              <a:rPr lang="fr-FR" dirty="0"/>
              <a:t> on </a:t>
            </a:r>
            <a:r>
              <a:rPr lang="fr-FR" dirty="0" err="1"/>
              <a:t>impowering</a:t>
            </a:r>
            <a:r>
              <a:rPr lang="fr-FR" dirty="0"/>
              <a:t>  </a:t>
            </a:r>
            <a:r>
              <a:rPr lang="fr-FR" dirty="0" err="1"/>
              <a:t>children</a:t>
            </a:r>
            <a:r>
              <a:rPr lang="fr-FR" dirty="0"/>
              <a:t>, </a:t>
            </a:r>
            <a:r>
              <a:rPr lang="fr-FR" dirty="0" err="1"/>
              <a:t>families</a:t>
            </a:r>
            <a:r>
              <a:rPr lang="fr-FR" dirty="0"/>
              <a:t>  and </a:t>
            </a:r>
            <a:r>
              <a:rPr lang="fr-FR" dirty="0" err="1"/>
              <a:t>communities</a:t>
            </a:r>
            <a:r>
              <a:rPr lang="fr-FR" dirty="0"/>
              <a:t> to </a:t>
            </a:r>
            <a:r>
              <a:rPr lang="fr-FR" dirty="0" err="1"/>
              <a:t>develop</a:t>
            </a:r>
            <a:r>
              <a:rPr lang="fr-FR" dirty="0"/>
              <a:t> a protective and </a:t>
            </a:r>
            <a:r>
              <a:rPr lang="fr-FR" u="sng" dirty="0" err="1"/>
              <a:t>supporting</a:t>
            </a:r>
            <a:r>
              <a:rPr lang="fr-FR" u="sng" dirty="0"/>
              <a:t> </a:t>
            </a:r>
            <a:r>
              <a:rPr lang="fr-FR" u="sng" dirty="0" err="1"/>
              <a:t>circle</a:t>
            </a:r>
            <a:r>
              <a:rPr lang="fr-FR" u="sng" dirty="0"/>
              <a:t> </a:t>
            </a:r>
            <a:r>
              <a:rPr lang="fr-FR" dirty="0" err="1"/>
              <a:t>around</a:t>
            </a:r>
            <a:r>
              <a:rPr lang="fr-FR" dirty="0"/>
              <a:t> the </a:t>
            </a:r>
            <a:r>
              <a:rPr lang="fr-FR" dirty="0" err="1"/>
              <a:t>child</a:t>
            </a:r>
            <a:endParaRPr lang="fr-FR" dirty="0"/>
          </a:p>
          <a:p>
            <a:endParaRPr lang="fr-FR" dirty="0"/>
          </a:p>
          <a:p>
            <a:endParaRPr lang="fr-FR" dirty="0"/>
          </a:p>
          <a:p>
            <a:endParaRPr lang="fr-FR" dirty="0"/>
          </a:p>
        </p:txBody>
      </p:sp>
      <p:sp>
        <p:nvSpPr>
          <p:cNvPr id="4" name="Espace réservé du pied de page 3">
            <a:extLst>
              <a:ext uri="{FF2B5EF4-FFF2-40B4-BE49-F238E27FC236}">
                <a16:creationId xmlns:a16="http://schemas.microsoft.com/office/drawing/2014/main" id="{82D184A9-50D3-45B0-4827-D4BD8CD9A301}"/>
              </a:ext>
            </a:extLst>
          </p:cNvPr>
          <p:cNvSpPr>
            <a:spLocks noGrp="1"/>
          </p:cNvSpPr>
          <p:nvPr>
            <p:ph type="ftr" sz="quarter" idx="10"/>
          </p:nvPr>
        </p:nvSpPr>
        <p:spPr/>
        <p:txBody>
          <a:bodyPr/>
          <a:lstStyle/>
          <a:p>
            <a:r>
              <a:rPr lang="en-US"/>
              <a:t>© Fondation Dr Julien</a:t>
            </a:r>
          </a:p>
        </p:txBody>
      </p:sp>
      <p:sp>
        <p:nvSpPr>
          <p:cNvPr id="5" name="Espace réservé du contenu 4">
            <a:extLst>
              <a:ext uri="{FF2B5EF4-FFF2-40B4-BE49-F238E27FC236}">
                <a16:creationId xmlns:a16="http://schemas.microsoft.com/office/drawing/2014/main" id="{DD76B2FD-DAC0-3FAF-8809-2F7D781CFF9F}"/>
              </a:ext>
            </a:extLst>
          </p:cNvPr>
          <p:cNvSpPr>
            <a:spLocks noGrp="1"/>
          </p:cNvSpPr>
          <p:nvPr>
            <p:ph sz="quarter" idx="19"/>
          </p:nvPr>
        </p:nvSpPr>
        <p:spPr/>
        <p:txBody>
          <a:bodyPr/>
          <a:lstStyle/>
          <a:p>
            <a:endParaRPr lang="fr-FR" dirty="0"/>
          </a:p>
          <a:p>
            <a:endParaRPr lang="fr-FR" dirty="0"/>
          </a:p>
          <a:p>
            <a:endParaRPr lang="fr-FR" dirty="0"/>
          </a:p>
          <a:p>
            <a:endParaRPr lang="fr-FR" dirty="0"/>
          </a:p>
          <a:p>
            <a:endParaRPr lang="fr-FR" dirty="0"/>
          </a:p>
          <a:p>
            <a:endParaRPr lang="fr-FR" dirty="0"/>
          </a:p>
        </p:txBody>
      </p:sp>
    </p:spTree>
    <p:extLst>
      <p:ext uri="{BB962C8B-B14F-4D97-AF65-F5344CB8AC3E}">
        <p14:creationId xmlns:p14="http://schemas.microsoft.com/office/powerpoint/2010/main" val="10748087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E586197-7E94-4702-9E89-ED83E3D575D0}"/>
              </a:ext>
            </a:extLst>
          </p:cNvPr>
          <p:cNvSpPr>
            <a:spLocks noGrp="1"/>
          </p:cNvSpPr>
          <p:nvPr>
            <p:ph type="title"/>
          </p:nvPr>
        </p:nvSpPr>
        <p:spPr>
          <a:xfrm>
            <a:off x="565788" y="170097"/>
            <a:ext cx="11026800" cy="703753"/>
          </a:xfrm>
        </p:spPr>
        <p:txBody>
          <a:bodyPr>
            <a:noAutofit/>
          </a:bodyPr>
          <a:lstStyle/>
          <a:p>
            <a:r>
              <a:rPr lang="en-CA" sz="3733" dirty="0"/>
              <a:t>The Community Social Pediatrics Approach </a:t>
            </a:r>
          </a:p>
        </p:txBody>
      </p:sp>
      <p:sp>
        <p:nvSpPr>
          <p:cNvPr id="5" name="Espace réservé du numéro de diapositive 4">
            <a:extLst>
              <a:ext uri="{FF2B5EF4-FFF2-40B4-BE49-F238E27FC236}">
                <a16:creationId xmlns:a16="http://schemas.microsoft.com/office/drawing/2014/main" id="{306756EB-A848-46D0-A1BC-A2911D1A2B0A}"/>
              </a:ext>
            </a:extLst>
          </p:cNvPr>
          <p:cNvSpPr>
            <a:spLocks noGrp="1"/>
          </p:cNvSpPr>
          <p:nvPr>
            <p:ph type="sldNum" sz="quarter" idx="11"/>
          </p:nvPr>
        </p:nvSpPr>
        <p:spPr>
          <a:xfrm>
            <a:off x="11088555" y="6485539"/>
            <a:ext cx="504032" cy="365125"/>
          </a:xfrm>
        </p:spPr>
        <p:txBody>
          <a:bodyPr/>
          <a:lstStyle/>
          <a:p>
            <a:fld id="{B61EB2ED-C2A8-4ED6-A438-7354FE989FEF}" type="slidenum">
              <a:rPr lang="fr-CA" smtClean="0"/>
              <a:pPr/>
              <a:t>11</a:t>
            </a:fld>
            <a:endParaRPr lang="fr-CA"/>
          </a:p>
        </p:txBody>
      </p:sp>
      <p:sp>
        <p:nvSpPr>
          <p:cNvPr id="6" name="Espace réservé du contenu 2">
            <a:extLst>
              <a:ext uri="{FF2B5EF4-FFF2-40B4-BE49-F238E27FC236}">
                <a16:creationId xmlns:a16="http://schemas.microsoft.com/office/drawing/2014/main" id="{DE223BCA-464A-7D4D-F5B4-E86262CA5783}"/>
              </a:ext>
            </a:extLst>
          </p:cNvPr>
          <p:cNvSpPr txBox="1">
            <a:spLocks/>
          </p:cNvSpPr>
          <p:nvPr/>
        </p:nvSpPr>
        <p:spPr>
          <a:xfrm>
            <a:off x="6287147" y="1627323"/>
            <a:ext cx="4733467" cy="4734960"/>
          </a:xfrm>
          <a:prstGeom prst="rect">
            <a:avLst/>
          </a:prstGeom>
        </p:spPr>
        <p:txBody>
          <a:bodyPr vert="horz" lIns="121920" tIns="60960" rIns="121920" bIns="60960" rtlCol="0">
            <a:noAutofit/>
          </a:bodyPr>
          <a:lstStyle>
            <a:lvl1pPr marL="180000" indent="-180000" algn="l" defTabSz="720000" rtl="0" eaLnBrk="1" latinLnBrk="0" hangingPunct="1">
              <a:lnSpc>
                <a:spcPct val="100000"/>
              </a:lnSpc>
              <a:spcBef>
                <a:spcPts val="100"/>
              </a:spcBef>
              <a:spcAft>
                <a:spcPts val="400"/>
              </a:spcAft>
              <a:buFont typeface="Arial" pitchFamily="34" charset="0"/>
              <a:buChar char="•"/>
              <a:defRPr sz="1600" kern="1200">
                <a:solidFill>
                  <a:schemeClr val="tx1"/>
                </a:solidFill>
                <a:latin typeface="DM Sans" pitchFamily="2" charset="0"/>
                <a:ea typeface="+mn-ea"/>
                <a:cs typeface="Optima"/>
              </a:defRPr>
            </a:lvl1pPr>
            <a:lvl2pPr marL="540000" indent="-180000" algn="l" defTabSz="720000" rtl="0" eaLnBrk="1" latinLnBrk="0" hangingPunct="1">
              <a:lnSpc>
                <a:spcPct val="100000"/>
              </a:lnSpc>
              <a:spcBef>
                <a:spcPts val="100"/>
              </a:spcBef>
              <a:spcAft>
                <a:spcPts val="400"/>
              </a:spcAft>
              <a:buFont typeface="Arial" pitchFamily="34" charset="0"/>
              <a:buChar char="–"/>
              <a:defRPr sz="1500" kern="1200">
                <a:solidFill>
                  <a:schemeClr val="tx1"/>
                </a:solidFill>
                <a:latin typeface="DM Sans" pitchFamily="2" charset="0"/>
                <a:ea typeface="+mn-ea"/>
                <a:cs typeface="Optima"/>
              </a:defRPr>
            </a:lvl2pPr>
            <a:lvl3pPr marL="900000" indent="-180000" algn="l" defTabSz="720000" rtl="0" eaLnBrk="1" latinLnBrk="0" hangingPunct="1">
              <a:lnSpc>
                <a:spcPct val="100000"/>
              </a:lnSpc>
              <a:spcBef>
                <a:spcPts val="100"/>
              </a:spcBef>
              <a:spcAft>
                <a:spcPts val="400"/>
              </a:spcAft>
              <a:buFont typeface="Arial" pitchFamily="34" charset="0"/>
              <a:buChar char="•"/>
              <a:defRPr sz="1300" kern="1200">
                <a:solidFill>
                  <a:schemeClr val="tx1"/>
                </a:solidFill>
                <a:latin typeface="DM Sans" pitchFamily="2" charset="0"/>
                <a:ea typeface="+mn-ea"/>
                <a:cs typeface="Optima"/>
              </a:defRPr>
            </a:lvl3pPr>
            <a:lvl4pPr marL="1080000" indent="-180000" algn="l" defTabSz="720000" rtl="0" eaLnBrk="1" latinLnBrk="0" hangingPunct="1">
              <a:lnSpc>
                <a:spcPct val="100000"/>
              </a:lnSpc>
              <a:spcBef>
                <a:spcPts val="100"/>
              </a:spcBef>
              <a:spcAft>
                <a:spcPts val="400"/>
              </a:spcAft>
              <a:buFont typeface="Arial" pitchFamily="34" charset="0"/>
              <a:buChar char="–"/>
              <a:defRPr sz="1100" kern="1200">
                <a:solidFill>
                  <a:schemeClr val="tx1"/>
                </a:solidFill>
                <a:latin typeface="DM Sans" pitchFamily="2" charset="0"/>
                <a:ea typeface="+mn-ea"/>
                <a:cs typeface="Optima"/>
              </a:defRPr>
            </a:lvl4pPr>
            <a:lvl5pPr marL="1440000" indent="-180000" algn="l" defTabSz="720000" rtl="0" eaLnBrk="1" latinLnBrk="0" hangingPunct="1">
              <a:lnSpc>
                <a:spcPct val="100000"/>
              </a:lnSpc>
              <a:spcBef>
                <a:spcPts val="100"/>
              </a:spcBef>
              <a:spcAft>
                <a:spcPts val="400"/>
              </a:spcAft>
              <a:buFont typeface="Arial" pitchFamily="34" charset="0"/>
              <a:buChar char="»"/>
              <a:defRPr sz="1100" kern="1200">
                <a:solidFill>
                  <a:schemeClr val="tx1"/>
                </a:solidFill>
                <a:latin typeface="DM Sans" pitchFamily="2" charset="0"/>
                <a:ea typeface="+mn-ea"/>
                <a:cs typeface="Optima"/>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CA" sz="1733"/>
          </a:p>
        </p:txBody>
      </p:sp>
      <p:sp>
        <p:nvSpPr>
          <p:cNvPr id="3" name="ZoneTexte 2">
            <a:extLst>
              <a:ext uri="{FF2B5EF4-FFF2-40B4-BE49-F238E27FC236}">
                <a16:creationId xmlns:a16="http://schemas.microsoft.com/office/drawing/2014/main" id="{7EEFD876-FBE7-3F17-834F-5C84C961CA7C}"/>
              </a:ext>
            </a:extLst>
          </p:cNvPr>
          <p:cNvSpPr txBox="1"/>
          <p:nvPr/>
        </p:nvSpPr>
        <p:spPr>
          <a:xfrm>
            <a:off x="565790" y="1957521"/>
            <a:ext cx="10931581" cy="4607287"/>
          </a:xfrm>
          <a:prstGeom prst="rect">
            <a:avLst/>
          </a:prstGeom>
          <a:noFill/>
        </p:spPr>
        <p:txBody>
          <a:bodyPr wrap="square" rtlCol="0">
            <a:spAutoFit/>
          </a:bodyPr>
          <a:lstStyle/>
          <a:p>
            <a:r>
              <a:rPr lang="en-CA" sz="2667" b="1" dirty="0">
                <a:solidFill>
                  <a:schemeClr val="accent3"/>
                </a:solidFill>
              </a:rPr>
              <a:t>E</a:t>
            </a:r>
            <a:r>
              <a:rPr lang="en-CA" sz="1867" b="1" dirty="0"/>
              <a:t>stablishing a special relationship (proximity)</a:t>
            </a:r>
          </a:p>
          <a:p>
            <a:r>
              <a:rPr lang="en-US" sz="1867" dirty="0"/>
              <a:t>Getting to know each other and building a relationship of trust to work in partnership.</a:t>
            </a:r>
            <a:endParaRPr lang="en-US" sz="1867" dirty="0">
              <a:solidFill>
                <a:srgbClr val="FFFFFF"/>
              </a:solidFill>
            </a:endParaRPr>
          </a:p>
          <a:p>
            <a:endParaRPr lang="en-CA" sz="1867" dirty="0"/>
          </a:p>
          <a:p>
            <a:r>
              <a:rPr lang="en-CA" sz="2667" b="1" dirty="0">
                <a:solidFill>
                  <a:schemeClr val="accent3"/>
                </a:solidFill>
              </a:rPr>
              <a:t>E</a:t>
            </a:r>
            <a:r>
              <a:rPr lang="en-CA" sz="1867" b="1" dirty="0"/>
              <a:t>xchanging (Interaction)</a:t>
            </a:r>
          </a:p>
          <a:p>
            <a:r>
              <a:rPr lang="en-US" sz="1867" dirty="0"/>
              <a:t>Sharing, speaking with the child, their family and those around them and allowing emotions, facts or ideas to be expressed without prejudice or judgement.</a:t>
            </a:r>
            <a:endParaRPr lang="en-CA" sz="1867" dirty="0"/>
          </a:p>
          <a:p>
            <a:endParaRPr lang="en-CA" sz="1867" dirty="0"/>
          </a:p>
          <a:p>
            <a:r>
              <a:rPr lang="en-CA" sz="2667" b="1" dirty="0">
                <a:solidFill>
                  <a:schemeClr val="accent3"/>
                </a:solidFill>
              </a:rPr>
              <a:t>D</a:t>
            </a:r>
            <a:r>
              <a:rPr lang="en-CA" sz="1867" b="1" dirty="0"/>
              <a:t>ecoding (active human intelligence)</a:t>
            </a:r>
          </a:p>
          <a:p>
            <a:r>
              <a:rPr lang="en-CA" sz="1867" dirty="0"/>
              <a:t>Using </a:t>
            </a:r>
            <a:r>
              <a:rPr lang="en-US" sz="1867" dirty="0"/>
              <a:t>an integrated approach to analyze everyone’s understanding and experiences in order to decode the meaning of a problem and decide what steps to take next.</a:t>
            </a:r>
          </a:p>
          <a:p>
            <a:endParaRPr lang="en-CA" sz="1867" dirty="0"/>
          </a:p>
          <a:p>
            <a:r>
              <a:rPr lang="en-CA" sz="2667" b="1" dirty="0">
                <a:solidFill>
                  <a:schemeClr val="accent3"/>
                </a:solidFill>
              </a:rPr>
              <a:t>A</a:t>
            </a:r>
            <a:r>
              <a:rPr lang="en-CA" sz="1867" b="1" dirty="0"/>
              <a:t>ction</a:t>
            </a:r>
          </a:p>
          <a:p>
            <a:r>
              <a:rPr lang="en-US" sz="1867" dirty="0"/>
              <a:t>Creating and implementing an intervention plan with the child, involving their extended family and the community and ensuring follow-up.</a:t>
            </a:r>
            <a:endParaRPr lang="en-CA" sz="1867" b="1" dirty="0"/>
          </a:p>
        </p:txBody>
      </p:sp>
      <p:sp>
        <p:nvSpPr>
          <p:cNvPr id="14" name="ZoneTexte 13">
            <a:extLst>
              <a:ext uri="{FF2B5EF4-FFF2-40B4-BE49-F238E27FC236}">
                <a16:creationId xmlns:a16="http://schemas.microsoft.com/office/drawing/2014/main" id="{323E203A-387E-5599-C98D-422F1148B83D}"/>
              </a:ext>
            </a:extLst>
          </p:cNvPr>
          <p:cNvSpPr txBox="1"/>
          <p:nvPr/>
        </p:nvSpPr>
        <p:spPr>
          <a:xfrm>
            <a:off x="565789" y="998626"/>
            <a:ext cx="10931583" cy="954107"/>
          </a:xfrm>
          <a:prstGeom prst="rect">
            <a:avLst/>
          </a:prstGeom>
          <a:noFill/>
        </p:spPr>
        <p:txBody>
          <a:bodyPr wrap="square">
            <a:spAutoFit/>
          </a:bodyPr>
          <a:lstStyle/>
          <a:p>
            <a:r>
              <a:rPr lang="en-CA" b="1" dirty="0"/>
              <a:t>An innovative </a:t>
            </a:r>
            <a:r>
              <a:rPr lang="en-CA" sz="3200" b="1" dirty="0"/>
              <a:t>c</a:t>
            </a:r>
            <a:r>
              <a:rPr lang="en-CA" b="1" dirty="0"/>
              <a:t>linical method based on the UN Convention on the Rights of the Child,  evidence-based neuroscience and global needs of the child</a:t>
            </a:r>
          </a:p>
        </p:txBody>
      </p:sp>
      <p:sp>
        <p:nvSpPr>
          <p:cNvPr id="7" name="Espace réservé du pied de page 1">
            <a:extLst>
              <a:ext uri="{FF2B5EF4-FFF2-40B4-BE49-F238E27FC236}">
                <a16:creationId xmlns:a16="http://schemas.microsoft.com/office/drawing/2014/main" id="{C1C04352-7CC0-3806-AD22-E99462F61C43}"/>
              </a:ext>
            </a:extLst>
          </p:cNvPr>
          <p:cNvSpPr txBox="1">
            <a:spLocks/>
          </p:cNvSpPr>
          <p:nvPr/>
        </p:nvSpPr>
        <p:spPr>
          <a:xfrm>
            <a:off x="5369329" y="6485539"/>
            <a:ext cx="5279158" cy="245714"/>
          </a:xfrm>
          <a:prstGeom prst="rect">
            <a:avLst/>
          </a:prstGeom>
        </p:spPr>
        <p:txBody>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US" sz="1000" dirty="0"/>
              <a:t>© All rights reserved, </a:t>
            </a:r>
            <a:r>
              <a:rPr lang="en-US" sz="1000" dirty="0" err="1"/>
              <a:t>Fondation</a:t>
            </a:r>
            <a:r>
              <a:rPr lang="en-US" sz="1000" dirty="0"/>
              <a:t> Dr Julien, Child’s Rights Approach to Child Health,  October  2023</a:t>
            </a:r>
            <a:endParaRPr lang="en-US" sz="1000" dirty="0">
              <a:cs typeface="Helvetica" panose="020B0604020202020204" pitchFamily="34" charset="0"/>
            </a:endParaRPr>
          </a:p>
        </p:txBody>
      </p:sp>
    </p:spTree>
    <p:extLst>
      <p:ext uri="{BB962C8B-B14F-4D97-AF65-F5344CB8AC3E}">
        <p14:creationId xmlns:p14="http://schemas.microsoft.com/office/powerpoint/2010/main" val="38951067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37" name="Text Box 25"/>
          <p:cNvSpPr txBox="1">
            <a:spLocks noChangeArrowheads="1"/>
          </p:cNvSpPr>
          <p:nvPr/>
        </p:nvSpPr>
        <p:spPr bwMode="auto">
          <a:xfrm>
            <a:off x="3071814" y="1916905"/>
            <a:ext cx="6210300" cy="369332"/>
          </a:xfrm>
          <a:prstGeom prst="rect">
            <a:avLst/>
          </a:prstGeom>
          <a:noFill/>
          <a:ln w="9525" algn="ctr">
            <a:noFill/>
            <a:miter lim="800000"/>
            <a:headEnd/>
            <a:tailEnd/>
          </a:ln>
          <a:effectLst/>
        </p:spPr>
        <p:txBody>
          <a:bodyPr>
            <a:spAutoFit/>
          </a:bodyPr>
          <a:lstStyle/>
          <a:p>
            <a:pPr marL="0" marR="0" lvl="0" indent="0" algn="l" defTabSz="609585" rtl="0" eaLnBrk="0" fontAlgn="auto" latinLnBrk="0" hangingPunct="0">
              <a:lnSpc>
                <a:spcPct val="100000"/>
              </a:lnSpc>
              <a:spcBef>
                <a:spcPct val="50000"/>
              </a:spcBef>
              <a:spcAft>
                <a:spcPts val="0"/>
              </a:spcAft>
              <a:buClrTx/>
              <a:buSzTx/>
              <a:buFontTx/>
              <a:buNone/>
              <a:tabLst/>
              <a:defRPr/>
            </a:pPr>
            <a:endParaRPr kumimoji="1" lang="en-CA" sz="1800" b="1" i="0" u="none" strike="noStrike" kern="1200" cap="none" spc="0" normalizeH="0" baseline="0" noProof="0">
              <a:ln>
                <a:noFill/>
              </a:ln>
              <a:solidFill>
                <a:srgbClr val="003399"/>
              </a:solidFill>
              <a:effectLst/>
              <a:uLnTx/>
              <a:uFillTx/>
              <a:latin typeface="Calibri" panose="020F0502020204030204"/>
              <a:ea typeface="+mn-ea"/>
              <a:cs typeface="+mn-cs"/>
            </a:endParaRPr>
          </a:p>
        </p:txBody>
      </p:sp>
      <p:sp>
        <p:nvSpPr>
          <p:cNvPr id="90138" name="Text Box 26"/>
          <p:cNvSpPr txBox="1">
            <a:spLocks noChangeArrowheads="1"/>
          </p:cNvSpPr>
          <p:nvPr/>
        </p:nvSpPr>
        <p:spPr bwMode="auto">
          <a:xfrm>
            <a:off x="6924673" y="1587036"/>
            <a:ext cx="4502254" cy="4571508"/>
          </a:xfrm>
          <a:prstGeom prst="rect">
            <a:avLst/>
          </a:prstGeom>
          <a:noFill/>
          <a:ln w="9525" algn="ctr">
            <a:noFill/>
            <a:miter lim="800000"/>
            <a:headEnd/>
            <a:tailEnd/>
          </a:ln>
          <a:effectLst/>
        </p:spPr>
        <p:txBody>
          <a:bodyPr wrap="square">
            <a:spAutoFit/>
          </a:bodyPr>
          <a:lstStyle/>
          <a:p>
            <a:pPr marL="273044" marR="0" lvl="0" indent="-273044" algn="l" defTabSz="609585" rtl="0" eaLnBrk="0" fontAlgn="auto" latinLnBrk="0" hangingPunct="0">
              <a:lnSpc>
                <a:spcPct val="100000"/>
              </a:lnSpc>
              <a:spcBef>
                <a:spcPts val="0"/>
              </a:spcBef>
              <a:spcAft>
                <a:spcPts val="0"/>
              </a:spcAft>
              <a:buClrTx/>
              <a:buSzTx/>
              <a:buFontTx/>
              <a:buNone/>
              <a:tabLst/>
              <a:defRPr/>
            </a:pPr>
            <a:r>
              <a:rPr kumimoji="0" lang="en-CA" sz="2700" b="1" i="0" u="none" strike="noStrike" kern="1200" cap="none" spc="0" normalizeH="0" baseline="0" noProof="0" dirty="0">
                <a:ln>
                  <a:noFill/>
                </a:ln>
                <a:solidFill>
                  <a:srgbClr val="000000"/>
                </a:solidFill>
                <a:effectLst/>
                <a:uLnTx/>
                <a:uFillTx/>
                <a:latin typeface="DM Sans" pitchFamily="2" charset="77"/>
              </a:rPr>
              <a:t>E</a:t>
            </a:r>
            <a:r>
              <a:rPr kumimoji="0" lang="en-CA" sz="1951" b="0" i="0" u="none" strike="noStrike" kern="1200" cap="none" spc="0" normalizeH="0" baseline="0" noProof="0" dirty="0">
                <a:ln>
                  <a:noFill/>
                </a:ln>
                <a:solidFill>
                  <a:srgbClr val="000000"/>
                </a:solidFill>
                <a:effectLst/>
                <a:uLnTx/>
                <a:uFillTx/>
                <a:latin typeface="DM Sans" pitchFamily="2" charset="77"/>
              </a:rPr>
              <a:t>stablishing a relationship with the child &amp; family (caregivers), partners and getting to know each other</a:t>
            </a:r>
            <a:br>
              <a:rPr kumimoji="0" lang="en-CA" sz="1951" b="0" i="0" u="none" strike="noStrike" kern="1200" cap="none" spc="0" normalizeH="0" baseline="0" noProof="0" dirty="0">
                <a:ln>
                  <a:noFill/>
                </a:ln>
                <a:solidFill>
                  <a:srgbClr val="000000"/>
                </a:solidFill>
                <a:effectLst/>
                <a:uLnTx/>
                <a:uFillTx/>
                <a:latin typeface="DM Sans" pitchFamily="2" charset="77"/>
              </a:rPr>
            </a:br>
            <a:r>
              <a:rPr kumimoji="0" lang="en-CA" sz="900" b="0" i="0" u="none" strike="noStrike" kern="1200" cap="none" spc="0" normalizeH="0" baseline="0" noProof="0" dirty="0">
                <a:ln>
                  <a:noFill/>
                </a:ln>
                <a:solidFill>
                  <a:srgbClr val="000000"/>
                </a:solidFill>
                <a:effectLst/>
                <a:uLnTx/>
                <a:uFillTx/>
                <a:latin typeface="DM Sans" pitchFamily="2" charset="77"/>
              </a:rPr>
              <a:t>   </a:t>
            </a:r>
          </a:p>
          <a:p>
            <a:pPr marL="273837" marR="0" lvl="0" indent="-273837" algn="l" defTabSz="609585" rtl="0" eaLnBrk="0" fontAlgn="auto" latinLnBrk="0" hangingPunct="0">
              <a:lnSpc>
                <a:spcPct val="100000"/>
              </a:lnSpc>
              <a:spcBef>
                <a:spcPts val="0"/>
              </a:spcBef>
              <a:spcAft>
                <a:spcPts val="0"/>
              </a:spcAft>
              <a:buClr>
                <a:srgbClr val="000000"/>
              </a:buClr>
              <a:buSzPct val="65000"/>
              <a:buFontTx/>
              <a:buNone/>
              <a:tabLst/>
              <a:defRPr/>
            </a:pPr>
            <a:r>
              <a:rPr kumimoji="0" lang="en-CA" sz="2700" b="1" i="0" u="none" strike="noStrike" kern="1200" cap="none" spc="0" normalizeH="0" baseline="0" noProof="0" dirty="0">
                <a:ln>
                  <a:noFill/>
                </a:ln>
                <a:solidFill>
                  <a:srgbClr val="000000"/>
                </a:solidFill>
                <a:effectLst/>
                <a:uLnTx/>
                <a:uFillTx/>
                <a:latin typeface="DM Sans" pitchFamily="2" charset="77"/>
              </a:rPr>
              <a:t>E</a:t>
            </a:r>
            <a:r>
              <a:rPr kumimoji="0" lang="en-CA" sz="1951" b="0" i="0" u="none" strike="noStrike" kern="1200" cap="none" spc="0" normalizeH="0" baseline="0" noProof="0" dirty="0">
                <a:ln>
                  <a:noFill/>
                </a:ln>
                <a:solidFill>
                  <a:srgbClr val="000000"/>
                </a:solidFill>
                <a:effectLst/>
                <a:uLnTx/>
                <a:uFillTx/>
                <a:latin typeface="DM Sans" pitchFamily="2" charset="77"/>
              </a:rPr>
              <a:t>xchanging - Sharing issues and common goals with participants</a:t>
            </a:r>
            <a:br>
              <a:rPr kumimoji="0" lang="en-CA" sz="1951" b="0" i="0" u="none" strike="noStrike" kern="1200" cap="none" spc="0" normalizeH="0" baseline="0" noProof="0" dirty="0">
                <a:ln>
                  <a:noFill/>
                </a:ln>
                <a:solidFill>
                  <a:srgbClr val="000000"/>
                </a:solidFill>
                <a:effectLst/>
                <a:uLnTx/>
                <a:uFillTx/>
                <a:latin typeface="DM Sans" pitchFamily="2" charset="77"/>
              </a:rPr>
            </a:br>
            <a:r>
              <a:rPr kumimoji="0" lang="en-CA" sz="900" b="0" i="0" u="none" strike="noStrike" kern="1200" cap="none" spc="0" normalizeH="0" baseline="0" noProof="0" dirty="0">
                <a:ln>
                  <a:noFill/>
                </a:ln>
                <a:solidFill>
                  <a:srgbClr val="000000"/>
                </a:solidFill>
                <a:effectLst/>
                <a:uLnTx/>
                <a:uFillTx/>
                <a:latin typeface="DM Sans" pitchFamily="2" charset="77"/>
              </a:rPr>
              <a:t>    </a:t>
            </a:r>
          </a:p>
          <a:p>
            <a:pPr marL="273837" marR="0" lvl="0" indent="-273837" algn="l" defTabSz="609585" rtl="0" eaLnBrk="0" fontAlgn="auto" latinLnBrk="0" hangingPunct="0">
              <a:lnSpc>
                <a:spcPct val="100000"/>
              </a:lnSpc>
              <a:spcBef>
                <a:spcPts val="0"/>
              </a:spcBef>
              <a:spcAft>
                <a:spcPts val="0"/>
              </a:spcAft>
              <a:buClr>
                <a:srgbClr val="000000"/>
              </a:buClr>
              <a:buSzPct val="65000"/>
              <a:buFontTx/>
              <a:buNone/>
              <a:tabLst/>
              <a:defRPr/>
            </a:pPr>
            <a:r>
              <a:rPr kumimoji="0" lang="en-CA" sz="2700" b="1" i="0" u="none" strike="noStrike" kern="1200" cap="none" spc="0" normalizeH="0" baseline="0" noProof="0" dirty="0">
                <a:ln>
                  <a:noFill/>
                </a:ln>
                <a:solidFill>
                  <a:srgbClr val="000000"/>
                </a:solidFill>
                <a:effectLst/>
                <a:uLnTx/>
                <a:uFillTx/>
                <a:latin typeface="DM Sans" pitchFamily="2" charset="77"/>
              </a:rPr>
              <a:t>D</a:t>
            </a:r>
            <a:r>
              <a:rPr kumimoji="0" lang="en-CA" sz="1951" b="0" i="0" u="none" strike="noStrike" kern="1200" cap="none" spc="0" normalizeH="0" baseline="0" noProof="0" dirty="0">
                <a:ln>
                  <a:noFill/>
                </a:ln>
                <a:solidFill>
                  <a:srgbClr val="000000"/>
                </a:solidFill>
                <a:effectLst/>
                <a:uLnTx/>
                <a:uFillTx/>
                <a:latin typeface="DM Sans" pitchFamily="2" charset="77"/>
              </a:rPr>
              <a:t>ecoding and understanding the roots of symptoms and  the causes of suffering</a:t>
            </a:r>
            <a:br>
              <a:rPr kumimoji="0" lang="en-CA" sz="1951" b="0" i="0" u="none" strike="noStrike" kern="1200" cap="none" spc="0" normalizeH="0" baseline="0" noProof="0" dirty="0">
                <a:ln>
                  <a:noFill/>
                </a:ln>
                <a:solidFill>
                  <a:srgbClr val="000000"/>
                </a:solidFill>
                <a:effectLst/>
                <a:uLnTx/>
                <a:uFillTx/>
                <a:latin typeface="DM Sans" pitchFamily="2" charset="77"/>
              </a:rPr>
            </a:br>
            <a:r>
              <a:rPr kumimoji="0" lang="en-CA" sz="900" b="0" i="0" u="none" strike="noStrike" kern="1200" cap="none" spc="0" normalizeH="0" baseline="0" noProof="0" dirty="0">
                <a:ln>
                  <a:noFill/>
                </a:ln>
                <a:solidFill>
                  <a:srgbClr val="000000"/>
                </a:solidFill>
                <a:effectLst/>
                <a:uLnTx/>
                <a:uFillTx/>
                <a:latin typeface="DM Sans" pitchFamily="2" charset="77"/>
              </a:rPr>
              <a:t>    </a:t>
            </a:r>
          </a:p>
          <a:p>
            <a:pPr marL="273837" marR="0" lvl="0" indent="-273837" algn="l" defTabSz="609585" rtl="0" eaLnBrk="0" fontAlgn="auto" latinLnBrk="0" hangingPunct="0">
              <a:lnSpc>
                <a:spcPct val="100000"/>
              </a:lnSpc>
              <a:spcBef>
                <a:spcPts val="0"/>
              </a:spcBef>
              <a:spcAft>
                <a:spcPts val="0"/>
              </a:spcAft>
              <a:buClr>
                <a:srgbClr val="000000"/>
              </a:buClr>
              <a:buSzPct val="65000"/>
              <a:buFontTx/>
              <a:buNone/>
              <a:tabLst/>
              <a:defRPr/>
            </a:pPr>
            <a:r>
              <a:rPr kumimoji="0" lang="en-CA" sz="2700" b="1" i="0" u="none" strike="noStrike" kern="1200" cap="none" spc="0" normalizeH="0" baseline="0" noProof="0" dirty="0">
                <a:ln>
                  <a:noFill/>
                </a:ln>
                <a:solidFill>
                  <a:srgbClr val="000000"/>
                </a:solidFill>
                <a:effectLst/>
                <a:uLnTx/>
                <a:uFillTx/>
                <a:latin typeface="DM Sans" pitchFamily="2" charset="77"/>
              </a:rPr>
              <a:t>A</a:t>
            </a:r>
            <a:r>
              <a:rPr kumimoji="0" lang="en-CA" sz="1951" b="0" i="0" u="none" strike="noStrike" kern="1200" cap="none" spc="0" normalizeH="0" baseline="0" noProof="0" dirty="0">
                <a:ln>
                  <a:noFill/>
                </a:ln>
                <a:solidFill>
                  <a:srgbClr val="000000"/>
                </a:solidFill>
                <a:effectLst/>
                <a:uLnTx/>
                <a:uFillTx/>
                <a:latin typeface="DM Sans" pitchFamily="2" charset="77"/>
              </a:rPr>
              <a:t>cting and developing a shared action plan based on priorities and unmet fundamental rights (CRC).</a:t>
            </a:r>
          </a:p>
        </p:txBody>
      </p:sp>
      <p:sp>
        <p:nvSpPr>
          <p:cNvPr id="90142" name="Rectangle 30"/>
          <p:cNvSpPr>
            <a:spLocks noChangeArrowheads="1"/>
          </p:cNvSpPr>
          <p:nvPr/>
        </p:nvSpPr>
        <p:spPr bwMode="auto">
          <a:xfrm>
            <a:off x="1132114" y="418771"/>
            <a:ext cx="10080171" cy="911125"/>
          </a:xfrm>
          <a:prstGeom prst="rect">
            <a:avLst/>
          </a:prstGeom>
          <a:noFill/>
          <a:ln w="9525">
            <a:noFill/>
            <a:miter lim="800000"/>
            <a:headEnd/>
            <a:tailEnd/>
          </a:ln>
          <a:effectLst/>
        </p:spPr>
        <p:txBody>
          <a:bodyPr anchor="ctr"/>
          <a:lstStyle/>
          <a:p>
            <a:pPr marL="0" marR="0" lvl="0" indent="0" algn="l" defTabSz="609585" rtl="0" eaLnBrk="1" fontAlgn="auto" latinLnBrk="0" hangingPunct="1">
              <a:lnSpc>
                <a:spcPct val="100000"/>
              </a:lnSpc>
              <a:spcBef>
                <a:spcPts val="0"/>
              </a:spcBef>
              <a:spcAft>
                <a:spcPts val="0"/>
              </a:spcAft>
              <a:buClrTx/>
              <a:buSzTx/>
              <a:buFontTx/>
              <a:buNone/>
              <a:tabLst/>
              <a:defRPr/>
            </a:pPr>
            <a:r>
              <a:rPr lang="en-CA" sz="3200" b="1" dirty="0">
                <a:solidFill>
                  <a:srgbClr val="000000"/>
                </a:solidFill>
                <a:latin typeface="DM Sans" pitchFamily="2" charset="77"/>
              </a:rPr>
              <a:t>Thinking and acting out of the box</a:t>
            </a:r>
            <a:r>
              <a:rPr kumimoji="0" lang="en-CA" sz="3200" b="1" i="0" u="none" strike="noStrike" kern="1200" cap="none" spc="0" normalizeH="0" baseline="0" noProof="0" dirty="0">
                <a:ln>
                  <a:noFill/>
                </a:ln>
                <a:solidFill>
                  <a:srgbClr val="000000"/>
                </a:solidFill>
                <a:effectLst/>
                <a:uLnTx/>
                <a:uFillTx/>
                <a:latin typeface="DM Sans" pitchFamily="2" charset="77"/>
              </a:rPr>
              <a:t> </a:t>
            </a:r>
            <a:r>
              <a:rPr kumimoji="0" lang="en-CA" sz="3200" i="0" u="none" strike="noStrike" kern="1200" cap="none" spc="0" normalizeH="0" baseline="0" noProof="0" dirty="0">
                <a:ln>
                  <a:noFill/>
                </a:ln>
                <a:solidFill>
                  <a:srgbClr val="000000"/>
                </a:solidFill>
                <a:effectLst/>
                <a:uLnTx/>
                <a:uFillTx/>
                <a:latin typeface="DM Sans" pitchFamily="2" charset="77"/>
              </a:rPr>
              <a:t>= EEDA</a:t>
            </a:r>
          </a:p>
        </p:txBody>
      </p:sp>
      <p:pic>
        <p:nvPicPr>
          <p:cNvPr id="6" name="Image 5">
            <a:extLst>
              <a:ext uri="{FF2B5EF4-FFF2-40B4-BE49-F238E27FC236}">
                <a16:creationId xmlns:a16="http://schemas.microsoft.com/office/drawing/2014/main" id="{378ECE37-E99B-B24F-BEF9-25C1053713DB}"/>
              </a:ext>
            </a:extLst>
          </p:cNvPr>
          <p:cNvPicPr>
            <a:picLocks noChangeAspect="1"/>
          </p:cNvPicPr>
          <p:nvPr/>
        </p:nvPicPr>
        <p:blipFill>
          <a:blip r:embed="rId3"/>
          <a:stretch>
            <a:fillRect/>
          </a:stretch>
        </p:blipFill>
        <p:spPr>
          <a:xfrm>
            <a:off x="765073" y="1587036"/>
            <a:ext cx="6011811" cy="4514676"/>
          </a:xfrm>
          <a:prstGeom prst="rect">
            <a:avLst/>
          </a:prstGeom>
        </p:spPr>
      </p:pic>
      <p:sp>
        <p:nvSpPr>
          <p:cNvPr id="7" name="Oval 12">
            <a:extLst>
              <a:ext uri="{FF2B5EF4-FFF2-40B4-BE49-F238E27FC236}">
                <a16:creationId xmlns:a16="http://schemas.microsoft.com/office/drawing/2014/main" id="{386DE4DF-38D1-E34E-9788-15D64D618064}"/>
              </a:ext>
            </a:extLst>
          </p:cNvPr>
          <p:cNvSpPr/>
          <p:nvPr/>
        </p:nvSpPr>
        <p:spPr>
          <a:xfrm>
            <a:off x="266892" y="559960"/>
            <a:ext cx="605305" cy="563328"/>
          </a:xfrm>
          <a:prstGeom prst="ellipse">
            <a:avLst/>
          </a:prstGeom>
          <a:solidFill>
            <a:schemeClr val="accent2"/>
          </a:solidFill>
          <a:ln w="1841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9" name="Oval 13">
            <a:extLst>
              <a:ext uri="{FF2B5EF4-FFF2-40B4-BE49-F238E27FC236}">
                <a16:creationId xmlns:a16="http://schemas.microsoft.com/office/drawing/2014/main" id="{38909533-73BE-BF48-9F7C-00860F9C3A64}"/>
              </a:ext>
            </a:extLst>
          </p:cNvPr>
          <p:cNvSpPr/>
          <p:nvPr/>
        </p:nvSpPr>
        <p:spPr>
          <a:xfrm>
            <a:off x="11290053" y="350323"/>
            <a:ext cx="454272" cy="419274"/>
          </a:xfrm>
          <a:prstGeom prst="ellipse">
            <a:avLst/>
          </a:prstGeom>
          <a:solidFill>
            <a:schemeClr val="accent1"/>
          </a:solidFill>
          <a:ln w="1841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10" name="Oval 14">
            <a:extLst>
              <a:ext uri="{FF2B5EF4-FFF2-40B4-BE49-F238E27FC236}">
                <a16:creationId xmlns:a16="http://schemas.microsoft.com/office/drawing/2014/main" id="{0A4A79D3-35C1-A648-A915-51E41434CE20}"/>
              </a:ext>
            </a:extLst>
          </p:cNvPr>
          <p:cNvSpPr/>
          <p:nvPr/>
        </p:nvSpPr>
        <p:spPr>
          <a:xfrm>
            <a:off x="10066243" y="6016445"/>
            <a:ext cx="538857" cy="609323"/>
          </a:xfrm>
          <a:prstGeom prst="ellipse">
            <a:avLst/>
          </a:prstGeom>
          <a:solidFill>
            <a:schemeClr val="accent4"/>
          </a:solidFill>
          <a:ln w="1841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2" name="Espace réservé du pied de page 1">
            <a:extLst>
              <a:ext uri="{FF2B5EF4-FFF2-40B4-BE49-F238E27FC236}">
                <a16:creationId xmlns:a16="http://schemas.microsoft.com/office/drawing/2014/main" id="{7159B8BA-539E-6851-ED41-7F1082364C22}"/>
              </a:ext>
            </a:extLst>
          </p:cNvPr>
          <p:cNvSpPr txBox="1">
            <a:spLocks/>
          </p:cNvSpPr>
          <p:nvPr/>
        </p:nvSpPr>
        <p:spPr>
          <a:xfrm>
            <a:off x="215438" y="6479177"/>
            <a:ext cx="5279158" cy="245714"/>
          </a:xfrm>
          <a:prstGeom prst="rect">
            <a:avLst/>
          </a:prstGeom>
        </p:spPr>
        <p:txBody>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US" sz="1000" dirty="0"/>
              <a:t>© All rights reserved, </a:t>
            </a:r>
            <a:r>
              <a:rPr lang="en-US" sz="1000" dirty="0" err="1"/>
              <a:t>Fondation</a:t>
            </a:r>
            <a:r>
              <a:rPr lang="en-US" sz="1000" dirty="0"/>
              <a:t> Dr Julien, Child’s Rights Approach to Child Health October 2023</a:t>
            </a:r>
            <a:endParaRPr lang="en-US" sz="1000" dirty="0">
              <a:cs typeface="Helvetica" panose="020B0604020202020204" pitchFamily="34" charset="0"/>
            </a:endParaRPr>
          </a:p>
        </p:txBody>
      </p:sp>
    </p:spTree>
    <p:extLst>
      <p:ext uri="{BB962C8B-B14F-4D97-AF65-F5344CB8AC3E}">
        <p14:creationId xmlns:p14="http://schemas.microsoft.com/office/powerpoint/2010/main" val="3372279632"/>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6E8A678-774B-4F06-937D-27DBFE751BB7}"/>
              </a:ext>
            </a:extLst>
          </p:cNvPr>
          <p:cNvSpPr>
            <a:spLocks noGrp="1"/>
          </p:cNvSpPr>
          <p:nvPr>
            <p:ph type="title"/>
          </p:nvPr>
        </p:nvSpPr>
        <p:spPr>
          <a:xfrm>
            <a:off x="2384385" y="263236"/>
            <a:ext cx="9239579" cy="960106"/>
          </a:xfrm>
        </p:spPr>
        <p:txBody>
          <a:bodyPr>
            <a:normAutofit fontScale="90000"/>
          </a:bodyPr>
          <a:lstStyle/>
          <a:p>
            <a:r>
              <a:rPr lang="en-US" sz="3600" dirty="0">
                <a:latin typeface="DM Sans" pitchFamily="2" charset="77"/>
              </a:rPr>
              <a:t>Inviting the child’s networks &amp; community partners to work together</a:t>
            </a:r>
            <a:endParaRPr lang="fr-CA" sz="3600" dirty="0">
              <a:latin typeface="DM Sans" pitchFamily="2" charset="77"/>
            </a:endParaRPr>
          </a:p>
        </p:txBody>
      </p:sp>
      <p:sp>
        <p:nvSpPr>
          <p:cNvPr id="6" name="ZoneTexte 5">
            <a:extLst>
              <a:ext uri="{FF2B5EF4-FFF2-40B4-BE49-F238E27FC236}">
                <a16:creationId xmlns:a16="http://schemas.microsoft.com/office/drawing/2014/main" id="{16B757DD-9C6B-4FFF-854D-70AEE2C728B8}"/>
              </a:ext>
            </a:extLst>
          </p:cNvPr>
          <p:cNvSpPr txBox="1"/>
          <p:nvPr/>
        </p:nvSpPr>
        <p:spPr>
          <a:xfrm>
            <a:off x="292345" y="396324"/>
            <a:ext cx="1270237" cy="584775"/>
          </a:xfrm>
          <a:prstGeom prst="rect">
            <a:avLst/>
          </a:prstGeom>
          <a:solidFill>
            <a:srgbClr val="93117E"/>
          </a:solidFill>
          <a:ln>
            <a:noFill/>
          </a:ln>
        </p:spPr>
        <p:txBody>
          <a:bodyPr wrap="square" rtlCol="0">
            <a:spAutoFit/>
          </a:bodyPr>
          <a:lstStyle/>
          <a:p>
            <a:pPr algn="ctr" defTabSz="914354"/>
            <a:r>
              <a:rPr lang="en-US" sz="3200" b="1" dirty="0">
                <a:solidFill>
                  <a:schemeClr val="bg1"/>
                </a:solidFill>
                <a:latin typeface="DM Sans" pitchFamily="2" charset="0"/>
              </a:rPr>
              <a:t>no. 1</a:t>
            </a:r>
            <a:endParaRPr lang="en-US" sz="3200" dirty="0">
              <a:solidFill>
                <a:schemeClr val="bg1"/>
              </a:solidFill>
              <a:latin typeface="DM Sans" pitchFamily="2" charset="0"/>
            </a:endParaRPr>
          </a:p>
        </p:txBody>
      </p:sp>
      <p:pic>
        <p:nvPicPr>
          <p:cNvPr id="8" name="Graphique 7" descr="Clé">
            <a:extLst>
              <a:ext uri="{FF2B5EF4-FFF2-40B4-BE49-F238E27FC236}">
                <a16:creationId xmlns:a16="http://schemas.microsoft.com/office/drawing/2014/main" id="{FBB15396-EBDC-49E8-BF08-9DDC91D8AE3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47409" y="743289"/>
            <a:ext cx="960107" cy="960107"/>
          </a:xfrm>
          <a:prstGeom prst="rect">
            <a:avLst/>
          </a:prstGeom>
        </p:spPr>
      </p:pic>
      <p:pic>
        <p:nvPicPr>
          <p:cNvPr id="5" name="Picture Placeholder 6">
            <a:extLst>
              <a:ext uri="{FF2B5EF4-FFF2-40B4-BE49-F238E27FC236}">
                <a16:creationId xmlns:a16="http://schemas.microsoft.com/office/drawing/2014/main" id="{97C03A42-1A6F-FD77-3807-DD43058BB84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31004" y="1364847"/>
            <a:ext cx="9036438" cy="4972824"/>
          </a:xfrm>
          <a:prstGeom prst="ellipse">
            <a:avLst/>
          </a:prstGeom>
          <a:solidFill>
            <a:schemeClr val="tx1">
              <a:lumMod val="75000"/>
            </a:schemeClr>
          </a:solidFill>
          <a:ln w="63500">
            <a:solidFill>
              <a:schemeClr val="tx1"/>
            </a:solidFill>
          </a:ln>
          <a:effectLst>
            <a:outerShdw blurRad="254000" dist="152400" dir="5400000" sx="90000" sy="-19000" rotWithShape="0">
              <a:prstClr val="black">
                <a:alpha val="20000"/>
              </a:prstClr>
            </a:outerShdw>
          </a:effectLst>
        </p:spPr>
      </p:pic>
      <p:sp>
        <p:nvSpPr>
          <p:cNvPr id="10" name="Espace réservé du pied de page 1">
            <a:extLst>
              <a:ext uri="{FF2B5EF4-FFF2-40B4-BE49-F238E27FC236}">
                <a16:creationId xmlns:a16="http://schemas.microsoft.com/office/drawing/2014/main" id="{744B973E-D523-33B5-197C-4C14C753A7D5}"/>
              </a:ext>
            </a:extLst>
          </p:cNvPr>
          <p:cNvSpPr txBox="1">
            <a:spLocks/>
          </p:cNvSpPr>
          <p:nvPr/>
        </p:nvSpPr>
        <p:spPr>
          <a:xfrm>
            <a:off x="215438" y="6479177"/>
            <a:ext cx="5279158" cy="245714"/>
          </a:xfrm>
          <a:prstGeom prst="rect">
            <a:avLst/>
          </a:prstGeom>
        </p:spPr>
        <p:txBody>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US" sz="1000" dirty="0"/>
              <a:t>© All rights reserved, </a:t>
            </a:r>
            <a:r>
              <a:rPr lang="en-US" sz="1000" dirty="0" err="1"/>
              <a:t>Fondation</a:t>
            </a:r>
            <a:r>
              <a:rPr lang="en-US" sz="1000" dirty="0"/>
              <a:t> Dr Julien, Child’s Rights Approach to Child Health,  October  2023</a:t>
            </a:r>
            <a:endParaRPr lang="en-US" sz="1000" dirty="0">
              <a:cs typeface="Helvetica" panose="020B0604020202020204" pitchFamily="34" charset="0"/>
            </a:endParaRPr>
          </a:p>
        </p:txBody>
      </p:sp>
    </p:spTree>
    <p:extLst>
      <p:ext uri="{BB962C8B-B14F-4D97-AF65-F5344CB8AC3E}">
        <p14:creationId xmlns:p14="http://schemas.microsoft.com/office/powerpoint/2010/main" val="3778674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6E8A678-774B-4F06-937D-27DBFE751BB7}"/>
              </a:ext>
            </a:extLst>
          </p:cNvPr>
          <p:cNvSpPr>
            <a:spLocks noGrp="1"/>
          </p:cNvSpPr>
          <p:nvPr>
            <p:ph type="title"/>
          </p:nvPr>
        </p:nvSpPr>
        <p:spPr>
          <a:xfrm>
            <a:off x="1814945" y="235527"/>
            <a:ext cx="9538855" cy="1077218"/>
          </a:xfrm>
        </p:spPr>
        <p:txBody>
          <a:bodyPr>
            <a:normAutofit fontScale="90000"/>
          </a:bodyPr>
          <a:lstStyle/>
          <a:p>
            <a:r>
              <a:rPr lang="en-US" sz="3600" dirty="0">
                <a:latin typeface="DM Sans" pitchFamily="2" charset="77"/>
              </a:rPr>
              <a:t>Respecting the child as a complete human being and taking our lead from the child</a:t>
            </a:r>
            <a:endParaRPr lang="fr-CA" sz="3600" dirty="0">
              <a:latin typeface="DM Sans" pitchFamily="2" charset="77"/>
            </a:endParaRPr>
          </a:p>
        </p:txBody>
      </p:sp>
      <p:sp>
        <p:nvSpPr>
          <p:cNvPr id="6" name="ZoneTexte 5">
            <a:extLst>
              <a:ext uri="{FF2B5EF4-FFF2-40B4-BE49-F238E27FC236}">
                <a16:creationId xmlns:a16="http://schemas.microsoft.com/office/drawing/2014/main" id="{16B757DD-9C6B-4FFF-854D-70AEE2C728B8}"/>
              </a:ext>
            </a:extLst>
          </p:cNvPr>
          <p:cNvSpPr txBox="1"/>
          <p:nvPr/>
        </p:nvSpPr>
        <p:spPr>
          <a:xfrm>
            <a:off x="357689" y="297986"/>
            <a:ext cx="1323023" cy="584775"/>
          </a:xfrm>
          <a:prstGeom prst="rect">
            <a:avLst/>
          </a:prstGeom>
          <a:solidFill>
            <a:srgbClr val="93117E"/>
          </a:solidFill>
          <a:ln>
            <a:noFill/>
          </a:ln>
        </p:spPr>
        <p:txBody>
          <a:bodyPr wrap="square" rtlCol="0">
            <a:spAutoFit/>
          </a:bodyPr>
          <a:lstStyle/>
          <a:p>
            <a:pPr algn="ctr" defTabSz="914354"/>
            <a:r>
              <a:rPr lang="en-US" sz="3200" b="1" dirty="0">
                <a:solidFill>
                  <a:schemeClr val="bg1"/>
                </a:solidFill>
                <a:latin typeface="DM Sans" pitchFamily="2" charset="0"/>
              </a:rPr>
              <a:t>no. 2</a:t>
            </a:r>
            <a:endParaRPr lang="en-US" sz="3200" dirty="0">
              <a:solidFill>
                <a:schemeClr val="bg1"/>
              </a:solidFill>
              <a:latin typeface="DM Sans" pitchFamily="2" charset="0"/>
            </a:endParaRPr>
          </a:p>
        </p:txBody>
      </p:sp>
      <p:pic>
        <p:nvPicPr>
          <p:cNvPr id="7" name="Espace réservé du contenu 6">
            <a:extLst>
              <a:ext uri="{FF2B5EF4-FFF2-40B4-BE49-F238E27FC236}">
                <a16:creationId xmlns:a16="http://schemas.microsoft.com/office/drawing/2014/main" id="{69DA07CB-55BE-41FA-97D7-4A77BED41C1B}"/>
              </a:ext>
            </a:extLst>
          </p:cNvPr>
          <p:cNvPicPr>
            <a:picLocks noGrp="1" noChangeAspect="1"/>
          </p:cNvPicPr>
          <p:nvPr>
            <p:ph idx="1"/>
          </p:nvPr>
        </p:nvPicPr>
        <p:blipFill rotWithShape="1">
          <a:blip r:embed="rId3"/>
          <a:srcRect t="2997" b="12733"/>
          <a:stretch/>
        </p:blipFill>
        <p:spPr>
          <a:xfrm>
            <a:off x="1967346" y="1437380"/>
            <a:ext cx="8662224" cy="4866438"/>
          </a:xfrm>
          <a:prstGeom prst="rect">
            <a:avLst/>
          </a:prstGeom>
        </p:spPr>
      </p:pic>
      <p:pic>
        <p:nvPicPr>
          <p:cNvPr id="8" name="Graphique 7" descr="Clé">
            <a:extLst>
              <a:ext uri="{FF2B5EF4-FFF2-40B4-BE49-F238E27FC236}">
                <a16:creationId xmlns:a16="http://schemas.microsoft.com/office/drawing/2014/main" id="{FBB15396-EBDC-49E8-BF08-9DDC91D8AE3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57689" y="774136"/>
            <a:ext cx="960107" cy="960107"/>
          </a:xfrm>
          <a:prstGeom prst="rect">
            <a:avLst/>
          </a:prstGeom>
        </p:spPr>
      </p:pic>
      <p:sp>
        <p:nvSpPr>
          <p:cNvPr id="3" name="Espace réservé du pied de page 1">
            <a:extLst>
              <a:ext uri="{FF2B5EF4-FFF2-40B4-BE49-F238E27FC236}">
                <a16:creationId xmlns:a16="http://schemas.microsoft.com/office/drawing/2014/main" id="{2DF2F87A-72BB-A662-2ECB-56BD9B4AEFD2}"/>
              </a:ext>
            </a:extLst>
          </p:cNvPr>
          <p:cNvSpPr txBox="1">
            <a:spLocks/>
          </p:cNvSpPr>
          <p:nvPr/>
        </p:nvSpPr>
        <p:spPr>
          <a:xfrm>
            <a:off x="215438" y="6506887"/>
            <a:ext cx="5279158" cy="245714"/>
          </a:xfrm>
          <a:prstGeom prst="rect">
            <a:avLst/>
          </a:prstGeom>
        </p:spPr>
        <p:txBody>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US" sz="1000" dirty="0"/>
              <a:t>© All rights reserved, </a:t>
            </a:r>
            <a:r>
              <a:rPr lang="en-US" sz="1000" dirty="0" err="1"/>
              <a:t>Fondation</a:t>
            </a:r>
            <a:r>
              <a:rPr lang="en-US" sz="1000" dirty="0"/>
              <a:t> Dr Julien, Child’s Rights Approach to Child Health,  October  2023</a:t>
            </a:r>
            <a:endParaRPr lang="en-US" sz="1000" dirty="0">
              <a:cs typeface="Helvetica" panose="020B0604020202020204" pitchFamily="34" charset="0"/>
            </a:endParaRPr>
          </a:p>
        </p:txBody>
      </p:sp>
    </p:spTree>
    <p:extLst>
      <p:ext uri="{BB962C8B-B14F-4D97-AF65-F5344CB8AC3E}">
        <p14:creationId xmlns:p14="http://schemas.microsoft.com/office/powerpoint/2010/main" val="38093865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6E8A678-774B-4F06-937D-27DBFE751BB7}"/>
              </a:ext>
            </a:extLst>
          </p:cNvPr>
          <p:cNvSpPr>
            <a:spLocks noGrp="1"/>
          </p:cNvSpPr>
          <p:nvPr>
            <p:ph type="title"/>
          </p:nvPr>
        </p:nvSpPr>
        <p:spPr>
          <a:xfrm>
            <a:off x="2002420" y="274638"/>
            <a:ext cx="9010497" cy="1138137"/>
          </a:xfrm>
        </p:spPr>
        <p:txBody>
          <a:bodyPr>
            <a:normAutofit/>
          </a:bodyPr>
          <a:lstStyle/>
          <a:p>
            <a:r>
              <a:rPr lang="en-US" sz="3200" dirty="0">
                <a:latin typeface="DM Sans" pitchFamily="2" charset="77"/>
              </a:rPr>
              <a:t>Practicing the art of decoding verbal &amp; nonverbal language of the child</a:t>
            </a:r>
          </a:p>
        </p:txBody>
      </p:sp>
      <p:sp>
        <p:nvSpPr>
          <p:cNvPr id="6" name="ZoneTexte 5">
            <a:extLst>
              <a:ext uri="{FF2B5EF4-FFF2-40B4-BE49-F238E27FC236}">
                <a16:creationId xmlns:a16="http://schemas.microsoft.com/office/drawing/2014/main" id="{16B757DD-9C6B-4FFF-854D-70AEE2C728B8}"/>
              </a:ext>
            </a:extLst>
          </p:cNvPr>
          <p:cNvSpPr txBox="1"/>
          <p:nvPr/>
        </p:nvSpPr>
        <p:spPr>
          <a:xfrm>
            <a:off x="433776" y="335557"/>
            <a:ext cx="1246936" cy="584775"/>
          </a:xfrm>
          <a:prstGeom prst="rect">
            <a:avLst/>
          </a:prstGeom>
          <a:solidFill>
            <a:srgbClr val="93117E"/>
          </a:solidFill>
          <a:ln>
            <a:noFill/>
          </a:ln>
        </p:spPr>
        <p:txBody>
          <a:bodyPr wrap="square" rtlCol="0">
            <a:spAutoFit/>
          </a:bodyPr>
          <a:lstStyle/>
          <a:p>
            <a:pPr algn="ctr" defTabSz="914354"/>
            <a:r>
              <a:rPr lang="en-US" sz="3200" b="1" dirty="0">
                <a:solidFill>
                  <a:schemeClr val="bg1"/>
                </a:solidFill>
                <a:latin typeface="DM Sans" pitchFamily="2" charset="0"/>
              </a:rPr>
              <a:t>no. 3</a:t>
            </a:r>
            <a:endParaRPr lang="en-US" sz="3200" dirty="0">
              <a:solidFill>
                <a:schemeClr val="bg1"/>
              </a:solidFill>
              <a:latin typeface="DM Sans" pitchFamily="2" charset="0"/>
            </a:endParaRPr>
          </a:p>
        </p:txBody>
      </p:sp>
      <p:pic>
        <p:nvPicPr>
          <p:cNvPr id="8" name="Graphique 7" descr="Clé">
            <a:extLst>
              <a:ext uri="{FF2B5EF4-FFF2-40B4-BE49-F238E27FC236}">
                <a16:creationId xmlns:a16="http://schemas.microsoft.com/office/drawing/2014/main" id="{FBB15396-EBDC-49E8-BF08-9DDC91D8AE3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01406" y="683130"/>
            <a:ext cx="960107" cy="960107"/>
          </a:xfrm>
          <a:prstGeom prst="rect">
            <a:avLst/>
          </a:prstGeom>
        </p:spPr>
      </p:pic>
      <p:pic>
        <p:nvPicPr>
          <p:cNvPr id="9" name="Image 8">
            <a:extLst>
              <a:ext uri="{FF2B5EF4-FFF2-40B4-BE49-F238E27FC236}">
                <a16:creationId xmlns:a16="http://schemas.microsoft.com/office/drawing/2014/main" id="{A6F4D048-0DD0-4A53-BA16-F9E97D4599EF}"/>
              </a:ext>
            </a:extLst>
          </p:cNvPr>
          <p:cNvPicPr>
            <a:picLocks noChangeAspect="1"/>
          </p:cNvPicPr>
          <p:nvPr/>
        </p:nvPicPr>
        <p:blipFill rotWithShape="1">
          <a:blip r:embed="rId5"/>
          <a:srcRect t="1307" b="14424"/>
          <a:stretch/>
        </p:blipFill>
        <p:spPr>
          <a:xfrm>
            <a:off x="3407702" y="1588517"/>
            <a:ext cx="8071265" cy="4540087"/>
          </a:xfrm>
          <a:prstGeom prst="rect">
            <a:avLst/>
          </a:prstGeom>
        </p:spPr>
      </p:pic>
      <p:pic>
        <p:nvPicPr>
          <p:cNvPr id="10" name="Picture 2" descr="Résultat d’images pour Enfants à livre ouvert">
            <a:hlinkClick r:id="rId6"/>
            <a:extLst>
              <a:ext uri="{FF2B5EF4-FFF2-40B4-BE49-F238E27FC236}">
                <a16:creationId xmlns:a16="http://schemas.microsoft.com/office/drawing/2014/main" id="{D21F0025-85B4-4E0F-BC5F-F73B26A1A68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2578" y="2298771"/>
            <a:ext cx="2236188" cy="3305670"/>
          </a:xfrm>
          <a:prstGeom prst="rect">
            <a:avLst/>
          </a:prstGeom>
          <a:noFill/>
          <a:extLst>
            <a:ext uri="{909E8E84-426E-40DD-AFC4-6F175D3DCCD1}">
              <a14:hiddenFill xmlns:a14="http://schemas.microsoft.com/office/drawing/2010/main">
                <a:solidFill>
                  <a:srgbClr val="FFFFFF"/>
                </a:solidFill>
              </a14:hiddenFill>
            </a:ext>
          </a:extLst>
        </p:spPr>
      </p:pic>
      <p:sp>
        <p:nvSpPr>
          <p:cNvPr id="11" name="ZoneTexte 10">
            <a:extLst>
              <a:ext uri="{FF2B5EF4-FFF2-40B4-BE49-F238E27FC236}">
                <a16:creationId xmlns:a16="http://schemas.microsoft.com/office/drawing/2014/main" id="{495B66FB-2006-4CE5-8618-F7F51F7A8EE8}"/>
              </a:ext>
            </a:extLst>
          </p:cNvPr>
          <p:cNvSpPr txBox="1"/>
          <p:nvPr/>
        </p:nvSpPr>
        <p:spPr>
          <a:xfrm>
            <a:off x="433776" y="5639974"/>
            <a:ext cx="1608229" cy="502573"/>
          </a:xfrm>
          <a:prstGeom prst="rect">
            <a:avLst/>
          </a:prstGeom>
          <a:noFill/>
        </p:spPr>
        <p:txBody>
          <a:bodyPr wrap="square" rtlCol="0">
            <a:spAutoFit/>
          </a:bodyPr>
          <a:lstStyle/>
          <a:p>
            <a:r>
              <a:rPr lang="fr-CA" sz="1333" i="1" dirty="0" err="1">
                <a:solidFill>
                  <a:schemeClr val="tx2"/>
                </a:solidFill>
                <a:latin typeface="DM Sans" pitchFamily="2" charset="0"/>
              </a:rPr>
              <a:t>Now</a:t>
            </a:r>
            <a:r>
              <a:rPr lang="fr-CA" sz="1333" i="1" dirty="0">
                <a:solidFill>
                  <a:schemeClr val="tx2"/>
                </a:solidFill>
                <a:latin typeface="DM Sans" pitchFamily="2" charset="0"/>
              </a:rPr>
              <a:t> </a:t>
            </a:r>
            <a:r>
              <a:rPr lang="fr-CA" sz="1333" i="1" dirty="0" err="1">
                <a:solidFill>
                  <a:schemeClr val="tx2"/>
                </a:solidFill>
                <a:latin typeface="DM Sans" pitchFamily="2" charset="0"/>
              </a:rPr>
              <a:t>Available</a:t>
            </a:r>
            <a:r>
              <a:rPr lang="fr-CA" sz="1333" i="1" dirty="0">
                <a:solidFill>
                  <a:schemeClr val="tx2"/>
                </a:solidFill>
                <a:latin typeface="DM Sans" pitchFamily="2" charset="0"/>
              </a:rPr>
              <a:t> in </a:t>
            </a:r>
            <a:r>
              <a:rPr lang="fr-CA" sz="1333" i="1" dirty="0" err="1">
                <a:solidFill>
                  <a:schemeClr val="tx2"/>
                </a:solidFill>
                <a:latin typeface="DM Sans" pitchFamily="2" charset="0"/>
              </a:rPr>
              <a:t>english</a:t>
            </a:r>
            <a:endParaRPr lang="fr-CA" sz="1333" i="1" dirty="0">
              <a:solidFill>
                <a:schemeClr val="tx2"/>
              </a:solidFill>
              <a:latin typeface="DM Sans" pitchFamily="2" charset="0"/>
            </a:endParaRPr>
          </a:p>
        </p:txBody>
      </p:sp>
      <p:sp>
        <p:nvSpPr>
          <p:cNvPr id="4" name="Oval 10">
            <a:extLst>
              <a:ext uri="{FF2B5EF4-FFF2-40B4-BE49-F238E27FC236}">
                <a16:creationId xmlns:a16="http://schemas.microsoft.com/office/drawing/2014/main" id="{8B7D4FB3-2C40-0C88-F602-C9A38E82F31F}"/>
              </a:ext>
            </a:extLst>
          </p:cNvPr>
          <p:cNvSpPr/>
          <p:nvPr/>
        </p:nvSpPr>
        <p:spPr>
          <a:xfrm rot="5149364">
            <a:off x="10679978" y="458980"/>
            <a:ext cx="625434" cy="731360"/>
          </a:xfrm>
          <a:prstGeom prst="ellipse">
            <a:avLst/>
          </a:prstGeom>
          <a:solidFill>
            <a:srgbClr val="70AD47"/>
          </a:solidFill>
          <a:ln w="1841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 name="Oval 12">
            <a:extLst>
              <a:ext uri="{FF2B5EF4-FFF2-40B4-BE49-F238E27FC236}">
                <a16:creationId xmlns:a16="http://schemas.microsoft.com/office/drawing/2014/main" id="{A430334E-67C4-2A0F-53F6-47455353A14E}"/>
              </a:ext>
            </a:extLst>
          </p:cNvPr>
          <p:cNvSpPr/>
          <p:nvPr/>
        </p:nvSpPr>
        <p:spPr>
          <a:xfrm rot="5149364">
            <a:off x="2443129" y="1629850"/>
            <a:ext cx="436130" cy="430394"/>
          </a:xfrm>
          <a:prstGeom prst="ellipse">
            <a:avLst/>
          </a:prstGeom>
          <a:solidFill>
            <a:srgbClr val="ED7D31"/>
          </a:solidFill>
          <a:ln w="1841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 name="Oval 14">
            <a:extLst>
              <a:ext uri="{FF2B5EF4-FFF2-40B4-BE49-F238E27FC236}">
                <a16:creationId xmlns:a16="http://schemas.microsoft.com/office/drawing/2014/main" id="{79740BBA-C720-5A9C-006E-A755B0BE021A}"/>
              </a:ext>
            </a:extLst>
          </p:cNvPr>
          <p:cNvSpPr/>
          <p:nvPr/>
        </p:nvSpPr>
        <p:spPr>
          <a:xfrm rot="5149364">
            <a:off x="7046947" y="-3321729"/>
            <a:ext cx="196752" cy="190876"/>
          </a:xfrm>
          <a:prstGeom prst="ellipse">
            <a:avLst/>
          </a:prstGeom>
          <a:solidFill>
            <a:srgbClr val="FFC000"/>
          </a:solidFill>
          <a:ln w="1841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2" name="Espace réservé du pied de page 1">
            <a:extLst>
              <a:ext uri="{FF2B5EF4-FFF2-40B4-BE49-F238E27FC236}">
                <a16:creationId xmlns:a16="http://schemas.microsoft.com/office/drawing/2014/main" id="{2630AF78-0DAE-2514-3EDE-095DC05B80E6}"/>
              </a:ext>
            </a:extLst>
          </p:cNvPr>
          <p:cNvSpPr txBox="1">
            <a:spLocks/>
          </p:cNvSpPr>
          <p:nvPr/>
        </p:nvSpPr>
        <p:spPr>
          <a:xfrm>
            <a:off x="215438" y="6479177"/>
            <a:ext cx="5279158" cy="245714"/>
          </a:xfrm>
          <a:prstGeom prst="rect">
            <a:avLst/>
          </a:prstGeom>
        </p:spPr>
        <p:txBody>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US" sz="1000" dirty="0"/>
              <a:t>© All rights reserved, </a:t>
            </a:r>
            <a:r>
              <a:rPr lang="en-US" sz="1000" dirty="0" err="1"/>
              <a:t>Fondation</a:t>
            </a:r>
            <a:r>
              <a:rPr lang="en-US" sz="1000" dirty="0"/>
              <a:t> Dr Julien, Child’s Rights Approach to Child Health,  October  2023</a:t>
            </a:r>
            <a:endParaRPr lang="en-US" sz="1000" dirty="0">
              <a:cs typeface="Helvetica" panose="020B0604020202020204" pitchFamily="34" charset="0"/>
            </a:endParaRPr>
          </a:p>
        </p:txBody>
      </p:sp>
    </p:spTree>
    <p:extLst>
      <p:ext uri="{BB962C8B-B14F-4D97-AF65-F5344CB8AC3E}">
        <p14:creationId xmlns:p14="http://schemas.microsoft.com/office/powerpoint/2010/main" val="35446246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6E8A678-774B-4F06-937D-27DBFE751BB7}"/>
              </a:ext>
            </a:extLst>
          </p:cNvPr>
          <p:cNvSpPr>
            <a:spLocks noGrp="1"/>
          </p:cNvSpPr>
          <p:nvPr>
            <p:ph type="title"/>
          </p:nvPr>
        </p:nvSpPr>
        <p:spPr>
          <a:xfrm>
            <a:off x="1870364" y="274638"/>
            <a:ext cx="9142553" cy="1138137"/>
          </a:xfrm>
        </p:spPr>
        <p:txBody>
          <a:bodyPr>
            <a:normAutofit/>
          </a:bodyPr>
          <a:lstStyle/>
          <a:p>
            <a:r>
              <a:rPr lang="en-CA" sz="3200" dirty="0">
                <a:latin typeface="DM Sans" pitchFamily="2" charset="77"/>
              </a:rPr>
              <a:t>Adopting a transdisciplinary approach to ensure cohesion in care &amp; services</a:t>
            </a:r>
          </a:p>
        </p:txBody>
      </p:sp>
      <p:sp>
        <p:nvSpPr>
          <p:cNvPr id="6" name="ZoneTexte 5">
            <a:extLst>
              <a:ext uri="{FF2B5EF4-FFF2-40B4-BE49-F238E27FC236}">
                <a16:creationId xmlns:a16="http://schemas.microsoft.com/office/drawing/2014/main" id="{16B757DD-9C6B-4FFF-854D-70AEE2C728B8}"/>
              </a:ext>
            </a:extLst>
          </p:cNvPr>
          <p:cNvSpPr txBox="1"/>
          <p:nvPr/>
        </p:nvSpPr>
        <p:spPr>
          <a:xfrm>
            <a:off x="342093" y="335557"/>
            <a:ext cx="1215504" cy="584775"/>
          </a:xfrm>
          <a:prstGeom prst="rect">
            <a:avLst/>
          </a:prstGeom>
          <a:solidFill>
            <a:srgbClr val="93117E"/>
          </a:solidFill>
          <a:ln>
            <a:noFill/>
          </a:ln>
        </p:spPr>
        <p:txBody>
          <a:bodyPr wrap="square" rtlCol="0">
            <a:spAutoFit/>
          </a:bodyPr>
          <a:lstStyle/>
          <a:p>
            <a:pPr algn="ctr" defTabSz="914354"/>
            <a:r>
              <a:rPr lang="en-US" sz="3200" b="1" dirty="0">
                <a:solidFill>
                  <a:schemeClr val="bg1"/>
                </a:solidFill>
                <a:latin typeface="DM Sans" pitchFamily="2" charset="0"/>
              </a:rPr>
              <a:t>no. 4</a:t>
            </a:r>
            <a:endParaRPr lang="en-US" sz="3200" dirty="0">
              <a:solidFill>
                <a:schemeClr val="bg1"/>
              </a:solidFill>
              <a:latin typeface="DM Sans" pitchFamily="2" charset="0"/>
            </a:endParaRPr>
          </a:p>
        </p:txBody>
      </p:sp>
      <p:pic>
        <p:nvPicPr>
          <p:cNvPr id="8" name="Graphique 7" descr="Clé">
            <a:extLst>
              <a:ext uri="{FF2B5EF4-FFF2-40B4-BE49-F238E27FC236}">
                <a16:creationId xmlns:a16="http://schemas.microsoft.com/office/drawing/2014/main" id="{FBB15396-EBDC-49E8-BF08-9DDC91D8AE37}"/>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340838" y="750565"/>
            <a:ext cx="960107" cy="960107"/>
          </a:xfrm>
          <a:prstGeom prst="rect">
            <a:avLst/>
          </a:prstGeom>
        </p:spPr>
      </p:pic>
      <p:sp>
        <p:nvSpPr>
          <p:cNvPr id="19" name="ZoneTexte 18">
            <a:extLst>
              <a:ext uri="{FF2B5EF4-FFF2-40B4-BE49-F238E27FC236}">
                <a16:creationId xmlns:a16="http://schemas.microsoft.com/office/drawing/2014/main" id="{F50A454D-D72E-4089-AE42-E19D61D5DBF6}"/>
              </a:ext>
            </a:extLst>
          </p:cNvPr>
          <p:cNvSpPr txBox="1"/>
          <p:nvPr>
            <p:custDataLst>
              <p:tags r:id="rId1"/>
            </p:custDataLst>
          </p:nvPr>
        </p:nvSpPr>
        <p:spPr>
          <a:xfrm>
            <a:off x="1408583" y="2333059"/>
            <a:ext cx="3037728" cy="400110"/>
          </a:xfrm>
          <a:prstGeom prst="rect">
            <a:avLst/>
          </a:prstGeom>
          <a:noFill/>
        </p:spPr>
        <p:txBody>
          <a:bodyPr wrap="square" rtlCol="0">
            <a:spAutoFit/>
          </a:bodyPr>
          <a:lstStyle/>
          <a:p>
            <a:pPr defTabSz="342882"/>
            <a:r>
              <a:rPr lang="en-CA" sz="2000" dirty="0">
                <a:solidFill>
                  <a:prstClr val="black"/>
                </a:solidFill>
                <a:latin typeface="DM Sans" pitchFamily="2" charset="0"/>
                <a:cs typeface="Helvetica" pitchFamily="34" charset="0"/>
              </a:rPr>
              <a:t>Needs, Interests, Strengths</a:t>
            </a:r>
          </a:p>
        </p:txBody>
      </p:sp>
      <p:sp>
        <p:nvSpPr>
          <p:cNvPr id="20" name="ZoneTexte 19">
            <a:extLst>
              <a:ext uri="{FF2B5EF4-FFF2-40B4-BE49-F238E27FC236}">
                <a16:creationId xmlns:a16="http://schemas.microsoft.com/office/drawing/2014/main" id="{97A23576-8744-467D-8972-0040E13185E6}"/>
              </a:ext>
            </a:extLst>
          </p:cNvPr>
          <p:cNvSpPr txBox="1"/>
          <p:nvPr>
            <p:custDataLst>
              <p:tags r:id="rId2"/>
            </p:custDataLst>
          </p:nvPr>
        </p:nvSpPr>
        <p:spPr>
          <a:xfrm>
            <a:off x="943531" y="3240550"/>
            <a:ext cx="2700978" cy="400110"/>
          </a:xfrm>
          <a:prstGeom prst="rect">
            <a:avLst/>
          </a:prstGeom>
          <a:noFill/>
        </p:spPr>
        <p:txBody>
          <a:bodyPr wrap="square" rtlCol="0">
            <a:spAutoFit/>
          </a:bodyPr>
          <a:lstStyle/>
          <a:p>
            <a:pPr defTabSz="342882"/>
            <a:r>
              <a:rPr lang="en-CA" sz="2000" dirty="0">
                <a:solidFill>
                  <a:prstClr val="black"/>
                </a:solidFill>
                <a:latin typeface="DM Sans" pitchFamily="2" charset="0"/>
                <a:cs typeface="Helvetica" pitchFamily="34" charset="0"/>
              </a:rPr>
              <a:t>Health determinants</a:t>
            </a:r>
          </a:p>
        </p:txBody>
      </p:sp>
      <p:sp>
        <p:nvSpPr>
          <p:cNvPr id="21" name="ZoneTexte 20">
            <a:extLst>
              <a:ext uri="{FF2B5EF4-FFF2-40B4-BE49-F238E27FC236}">
                <a16:creationId xmlns:a16="http://schemas.microsoft.com/office/drawing/2014/main" id="{676CA4D6-5114-46AE-96D8-2EBB9B2B79F8}"/>
              </a:ext>
            </a:extLst>
          </p:cNvPr>
          <p:cNvSpPr txBox="1"/>
          <p:nvPr>
            <p:custDataLst>
              <p:tags r:id="rId3"/>
            </p:custDataLst>
          </p:nvPr>
        </p:nvSpPr>
        <p:spPr>
          <a:xfrm>
            <a:off x="1667807" y="4765696"/>
            <a:ext cx="2594245" cy="400110"/>
          </a:xfrm>
          <a:prstGeom prst="rect">
            <a:avLst/>
          </a:prstGeom>
          <a:noFill/>
        </p:spPr>
        <p:txBody>
          <a:bodyPr wrap="square" rtlCol="0">
            <a:spAutoFit/>
          </a:bodyPr>
          <a:lstStyle/>
          <a:p>
            <a:pPr defTabSz="342882"/>
            <a:r>
              <a:rPr lang="en-CA" sz="2000" dirty="0">
                <a:solidFill>
                  <a:prstClr val="black"/>
                </a:solidFill>
                <a:latin typeface="DM Sans" pitchFamily="2" charset="0"/>
                <a:cs typeface="Helvetica" pitchFamily="34" charset="0"/>
              </a:rPr>
              <a:t>Children’s rights</a:t>
            </a:r>
          </a:p>
        </p:txBody>
      </p:sp>
      <p:sp>
        <p:nvSpPr>
          <p:cNvPr id="22" name="ZoneTexte 21">
            <a:extLst>
              <a:ext uri="{FF2B5EF4-FFF2-40B4-BE49-F238E27FC236}">
                <a16:creationId xmlns:a16="http://schemas.microsoft.com/office/drawing/2014/main" id="{D693EC4A-142A-4B28-9FC1-766B86A8A945}"/>
              </a:ext>
            </a:extLst>
          </p:cNvPr>
          <p:cNvSpPr txBox="1"/>
          <p:nvPr>
            <p:custDataLst>
              <p:tags r:id="rId4"/>
            </p:custDataLst>
          </p:nvPr>
        </p:nvSpPr>
        <p:spPr>
          <a:xfrm>
            <a:off x="7753974" y="2320873"/>
            <a:ext cx="3601720" cy="400110"/>
          </a:xfrm>
          <a:prstGeom prst="rect">
            <a:avLst/>
          </a:prstGeom>
          <a:noFill/>
        </p:spPr>
        <p:txBody>
          <a:bodyPr wrap="square" rtlCol="0">
            <a:spAutoFit/>
          </a:bodyPr>
          <a:lstStyle/>
          <a:p>
            <a:pPr defTabSz="342882">
              <a:spcBef>
                <a:spcPct val="50000"/>
              </a:spcBef>
            </a:pPr>
            <a:r>
              <a:rPr lang="en-CA" sz="2000" dirty="0">
                <a:solidFill>
                  <a:srgbClr val="000000"/>
                </a:solidFill>
                <a:latin typeface="DM Sans" pitchFamily="2" charset="0"/>
                <a:cs typeface="Helvetica" pitchFamily="34" charset="0"/>
              </a:rPr>
              <a:t>Education (Day care &amp; schools)</a:t>
            </a:r>
          </a:p>
        </p:txBody>
      </p:sp>
      <p:sp>
        <p:nvSpPr>
          <p:cNvPr id="23" name="ZoneTexte 22">
            <a:extLst>
              <a:ext uri="{FF2B5EF4-FFF2-40B4-BE49-F238E27FC236}">
                <a16:creationId xmlns:a16="http://schemas.microsoft.com/office/drawing/2014/main" id="{A8D8D683-ED67-4EBE-9DD6-98F71FB55FE6}"/>
              </a:ext>
            </a:extLst>
          </p:cNvPr>
          <p:cNvSpPr txBox="1"/>
          <p:nvPr>
            <p:custDataLst>
              <p:tags r:id="rId5"/>
            </p:custDataLst>
          </p:nvPr>
        </p:nvSpPr>
        <p:spPr>
          <a:xfrm>
            <a:off x="8015839" y="3141644"/>
            <a:ext cx="3933211" cy="400110"/>
          </a:xfrm>
          <a:prstGeom prst="rect">
            <a:avLst/>
          </a:prstGeom>
          <a:noFill/>
        </p:spPr>
        <p:txBody>
          <a:bodyPr wrap="square" rtlCol="0">
            <a:spAutoFit/>
          </a:bodyPr>
          <a:lstStyle/>
          <a:p>
            <a:pPr defTabSz="342882"/>
            <a:r>
              <a:rPr lang="en-CA" sz="2000" dirty="0">
                <a:solidFill>
                  <a:srgbClr val="000000"/>
                </a:solidFill>
                <a:latin typeface="DM Sans" pitchFamily="2" charset="0"/>
                <a:cs typeface="Helvetica" pitchFamily="34" charset="0"/>
              </a:rPr>
              <a:t>Social services  (Youth Protection)</a:t>
            </a:r>
          </a:p>
        </p:txBody>
      </p:sp>
      <p:sp>
        <p:nvSpPr>
          <p:cNvPr id="24" name="ZoneTexte 23">
            <a:extLst>
              <a:ext uri="{FF2B5EF4-FFF2-40B4-BE49-F238E27FC236}">
                <a16:creationId xmlns:a16="http://schemas.microsoft.com/office/drawing/2014/main" id="{9DB070B6-D846-4323-A92E-D400CD7F253A}"/>
              </a:ext>
            </a:extLst>
          </p:cNvPr>
          <p:cNvSpPr txBox="1"/>
          <p:nvPr>
            <p:custDataLst>
              <p:tags r:id="rId6"/>
            </p:custDataLst>
          </p:nvPr>
        </p:nvSpPr>
        <p:spPr>
          <a:xfrm>
            <a:off x="7753973" y="3943442"/>
            <a:ext cx="4175429" cy="707886"/>
          </a:xfrm>
          <a:prstGeom prst="rect">
            <a:avLst/>
          </a:prstGeom>
          <a:noFill/>
        </p:spPr>
        <p:txBody>
          <a:bodyPr wrap="square" rtlCol="0">
            <a:spAutoFit/>
          </a:bodyPr>
          <a:lstStyle/>
          <a:p>
            <a:pPr defTabSz="342882"/>
            <a:r>
              <a:rPr lang="en-CA" sz="2000" dirty="0">
                <a:solidFill>
                  <a:srgbClr val="000000"/>
                </a:solidFill>
                <a:latin typeface="DM Sans" pitchFamily="2" charset="0"/>
                <a:cs typeface="Helvetica" pitchFamily="34" charset="0"/>
              </a:rPr>
              <a:t>Justice (Court, police services, lawyers)</a:t>
            </a:r>
            <a:endParaRPr lang="en-CA" sz="2000" dirty="0">
              <a:solidFill>
                <a:prstClr val="black"/>
              </a:solidFill>
              <a:latin typeface="DM Sans" pitchFamily="2" charset="0"/>
              <a:cs typeface="Helvetica" pitchFamily="34" charset="0"/>
            </a:endParaRPr>
          </a:p>
        </p:txBody>
      </p:sp>
      <p:sp>
        <p:nvSpPr>
          <p:cNvPr id="25" name="ZoneTexte 24">
            <a:extLst>
              <a:ext uri="{FF2B5EF4-FFF2-40B4-BE49-F238E27FC236}">
                <a16:creationId xmlns:a16="http://schemas.microsoft.com/office/drawing/2014/main" id="{F86F119F-76CF-4499-8A54-3B12BA3898C6}"/>
              </a:ext>
            </a:extLst>
          </p:cNvPr>
          <p:cNvSpPr txBox="1"/>
          <p:nvPr>
            <p:custDataLst>
              <p:tags r:id="rId7"/>
            </p:custDataLst>
          </p:nvPr>
        </p:nvSpPr>
        <p:spPr>
          <a:xfrm>
            <a:off x="7541554" y="4708622"/>
            <a:ext cx="2847677" cy="400110"/>
          </a:xfrm>
          <a:prstGeom prst="rect">
            <a:avLst/>
          </a:prstGeom>
          <a:noFill/>
        </p:spPr>
        <p:txBody>
          <a:bodyPr wrap="square" rtlCol="0">
            <a:spAutoFit/>
          </a:bodyPr>
          <a:lstStyle/>
          <a:p>
            <a:pPr defTabSz="342882"/>
            <a:r>
              <a:rPr lang="en-CA" sz="2000" dirty="0">
                <a:solidFill>
                  <a:srgbClr val="000000"/>
                </a:solidFill>
                <a:latin typeface="DM Sans" pitchFamily="2" charset="0"/>
                <a:cs typeface="Helvetica" pitchFamily="34" charset="0"/>
              </a:rPr>
              <a:t>Culture and Leisure</a:t>
            </a:r>
          </a:p>
        </p:txBody>
      </p:sp>
      <p:sp>
        <p:nvSpPr>
          <p:cNvPr id="26" name="ZoneTexte 25">
            <a:extLst>
              <a:ext uri="{FF2B5EF4-FFF2-40B4-BE49-F238E27FC236}">
                <a16:creationId xmlns:a16="http://schemas.microsoft.com/office/drawing/2014/main" id="{5CB7AC76-A24F-4994-9E27-47294F3118D3}"/>
              </a:ext>
            </a:extLst>
          </p:cNvPr>
          <p:cNvSpPr txBox="1"/>
          <p:nvPr>
            <p:custDataLst>
              <p:tags r:id="rId8"/>
            </p:custDataLst>
          </p:nvPr>
        </p:nvSpPr>
        <p:spPr>
          <a:xfrm>
            <a:off x="7340146" y="5202558"/>
            <a:ext cx="1805802" cy="400110"/>
          </a:xfrm>
          <a:prstGeom prst="rect">
            <a:avLst/>
          </a:prstGeom>
          <a:noFill/>
        </p:spPr>
        <p:txBody>
          <a:bodyPr wrap="square" rtlCol="0">
            <a:spAutoFit/>
          </a:bodyPr>
          <a:lstStyle/>
          <a:p>
            <a:pPr defTabSz="342882"/>
            <a:r>
              <a:rPr lang="en-CA" sz="2000" dirty="0">
                <a:solidFill>
                  <a:srgbClr val="000000"/>
                </a:solidFill>
                <a:latin typeface="DM Sans" pitchFamily="2" charset="0"/>
                <a:cs typeface="Helvetica" pitchFamily="34" charset="0"/>
              </a:rPr>
              <a:t>Environment</a:t>
            </a:r>
          </a:p>
        </p:txBody>
      </p:sp>
      <p:sp>
        <p:nvSpPr>
          <p:cNvPr id="27" name="ZoneTexte 26">
            <a:extLst>
              <a:ext uri="{FF2B5EF4-FFF2-40B4-BE49-F238E27FC236}">
                <a16:creationId xmlns:a16="http://schemas.microsoft.com/office/drawing/2014/main" id="{B3602850-B8F1-4FB1-A790-5ED7FC0235DB}"/>
              </a:ext>
            </a:extLst>
          </p:cNvPr>
          <p:cNvSpPr txBox="1"/>
          <p:nvPr>
            <p:custDataLst>
              <p:tags r:id="rId9"/>
            </p:custDataLst>
          </p:nvPr>
        </p:nvSpPr>
        <p:spPr>
          <a:xfrm>
            <a:off x="6279340" y="1289836"/>
            <a:ext cx="1898157" cy="523220"/>
          </a:xfrm>
          <a:prstGeom prst="rect">
            <a:avLst/>
          </a:prstGeom>
          <a:noFill/>
        </p:spPr>
        <p:txBody>
          <a:bodyPr wrap="square" rtlCol="0">
            <a:spAutoFit/>
          </a:bodyPr>
          <a:lstStyle/>
          <a:p>
            <a:pPr defTabSz="342882">
              <a:spcBef>
                <a:spcPct val="50000"/>
              </a:spcBef>
            </a:pPr>
            <a:r>
              <a:rPr lang="en-CA" sz="2800" b="1" dirty="0">
                <a:solidFill>
                  <a:srgbClr val="C00000"/>
                </a:solidFill>
                <a:latin typeface="DM Sans" pitchFamily="2" charset="0"/>
                <a:cs typeface="Helvetica" pitchFamily="34" charset="0"/>
              </a:rPr>
              <a:t>HEALTH</a:t>
            </a:r>
          </a:p>
        </p:txBody>
      </p:sp>
      <p:sp>
        <p:nvSpPr>
          <p:cNvPr id="28" name="Rectangle 27">
            <a:extLst>
              <a:ext uri="{FF2B5EF4-FFF2-40B4-BE49-F238E27FC236}">
                <a16:creationId xmlns:a16="http://schemas.microsoft.com/office/drawing/2014/main" id="{F1E0B2CC-E590-42AF-A75D-EA6934827F31}"/>
              </a:ext>
            </a:extLst>
          </p:cNvPr>
          <p:cNvSpPr/>
          <p:nvPr>
            <p:custDataLst>
              <p:tags r:id="rId10"/>
            </p:custDataLst>
          </p:nvPr>
        </p:nvSpPr>
        <p:spPr>
          <a:xfrm>
            <a:off x="6026751" y="3290500"/>
            <a:ext cx="232756" cy="300210"/>
          </a:xfrm>
          <a:prstGeom prst="rect">
            <a:avLst/>
          </a:prstGeom>
        </p:spPr>
        <p:txBody>
          <a:bodyPr wrap="none">
            <a:spAutoFit/>
          </a:bodyPr>
          <a:lstStyle/>
          <a:p>
            <a:pPr defTabSz="342882"/>
            <a:r>
              <a:rPr lang="fr-FR" sz="1351">
                <a:solidFill>
                  <a:prstClr val="black"/>
                </a:solidFill>
                <a:latin typeface="DM Sans" pitchFamily="2" charset="0"/>
              </a:rPr>
              <a:t> </a:t>
            </a:r>
          </a:p>
        </p:txBody>
      </p:sp>
      <p:sp>
        <p:nvSpPr>
          <p:cNvPr id="29" name="ZoneTexte 28">
            <a:extLst>
              <a:ext uri="{FF2B5EF4-FFF2-40B4-BE49-F238E27FC236}">
                <a16:creationId xmlns:a16="http://schemas.microsoft.com/office/drawing/2014/main" id="{E0BA6F56-8003-407F-9B63-F83D9817CDCB}"/>
              </a:ext>
            </a:extLst>
          </p:cNvPr>
          <p:cNvSpPr txBox="1"/>
          <p:nvPr/>
        </p:nvSpPr>
        <p:spPr>
          <a:xfrm>
            <a:off x="5161208" y="3340304"/>
            <a:ext cx="1507669" cy="646331"/>
          </a:xfrm>
          <a:prstGeom prst="rect">
            <a:avLst/>
          </a:prstGeom>
          <a:noFill/>
        </p:spPr>
        <p:txBody>
          <a:bodyPr wrap="square" rtlCol="0">
            <a:spAutoFit/>
          </a:bodyPr>
          <a:lstStyle/>
          <a:p>
            <a:pPr algn="ctr" defTabSz="342882"/>
            <a:r>
              <a:rPr lang="fr-CA" sz="1200" b="1" dirty="0">
                <a:solidFill>
                  <a:prstClr val="white"/>
                </a:solidFill>
                <a:latin typeface="DM Sans" pitchFamily="2" charset="0"/>
              </a:rPr>
              <a:t>CHILD’S INFORMED PARTICIPTION </a:t>
            </a:r>
          </a:p>
        </p:txBody>
      </p:sp>
      <p:sp>
        <p:nvSpPr>
          <p:cNvPr id="34" name="ZoneTexte 33">
            <a:extLst>
              <a:ext uri="{FF2B5EF4-FFF2-40B4-BE49-F238E27FC236}">
                <a16:creationId xmlns:a16="http://schemas.microsoft.com/office/drawing/2014/main" id="{5A2CE406-0EE1-0347-948E-54639AE0DBF2}"/>
              </a:ext>
            </a:extLst>
          </p:cNvPr>
          <p:cNvSpPr txBox="1"/>
          <p:nvPr>
            <p:custDataLst>
              <p:tags r:id="rId11"/>
            </p:custDataLst>
          </p:nvPr>
        </p:nvSpPr>
        <p:spPr>
          <a:xfrm>
            <a:off x="7609906" y="1882138"/>
            <a:ext cx="3601720" cy="400110"/>
          </a:xfrm>
          <a:prstGeom prst="rect">
            <a:avLst/>
          </a:prstGeom>
          <a:noFill/>
        </p:spPr>
        <p:txBody>
          <a:bodyPr wrap="square" rtlCol="0">
            <a:spAutoFit/>
          </a:bodyPr>
          <a:lstStyle/>
          <a:p>
            <a:pPr defTabSz="342882">
              <a:spcBef>
                <a:spcPct val="50000"/>
              </a:spcBef>
            </a:pPr>
            <a:r>
              <a:rPr lang="en-CA" sz="2000" dirty="0">
                <a:solidFill>
                  <a:srgbClr val="000000"/>
                </a:solidFill>
                <a:latin typeface="DM Sans" pitchFamily="2" charset="0"/>
                <a:cs typeface="Helvetica" pitchFamily="34" charset="0"/>
              </a:rPr>
              <a:t>Family Network</a:t>
            </a:r>
          </a:p>
        </p:txBody>
      </p:sp>
      <p:sp>
        <p:nvSpPr>
          <p:cNvPr id="35" name="Oval 12">
            <a:extLst>
              <a:ext uri="{FF2B5EF4-FFF2-40B4-BE49-F238E27FC236}">
                <a16:creationId xmlns:a16="http://schemas.microsoft.com/office/drawing/2014/main" id="{261667A8-51E0-774F-8271-CD1409978A8A}"/>
              </a:ext>
            </a:extLst>
          </p:cNvPr>
          <p:cNvSpPr/>
          <p:nvPr/>
        </p:nvSpPr>
        <p:spPr>
          <a:xfrm rot="5149364">
            <a:off x="2902688" y="1402454"/>
            <a:ext cx="260457" cy="260457"/>
          </a:xfrm>
          <a:prstGeom prst="ellipse">
            <a:avLst/>
          </a:prstGeom>
          <a:solidFill>
            <a:srgbClr val="ED7D31"/>
          </a:solidFill>
          <a:ln w="1841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6" name="Oval 13">
            <a:extLst>
              <a:ext uri="{FF2B5EF4-FFF2-40B4-BE49-F238E27FC236}">
                <a16:creationId xmlns:a16="http://schemas.microsoft.com/office/drawing/2014/main" id="{702082A4-4E68-5345-8984-BD450DDEA628}"/>
              </a:ext>
            </a:extLst>
          </p:cNvPr>
          <p:cNvSpPr/>
          <p:nvPr/>
        </p:nvSpPr>
        <p:spPr>
          <a:xfrm rot="5149364">
            <a:off x="10446637" y="1278611"/>
            <a:ext cx="425887" cy="430564"/>
          </a:xfrm>
          <a:prstGeom prst="ellipse">
            <a:avLst/>
          </a:prstGeom>
          <a:solidFill>
            <a:srgbClr val="4472C4"/>
          </a:solidFill>
          <a:ln w="1841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7" name="Oval 14">
            <a:extLst>
              <a:ext uri="{FF2B5EF4-FFF2-40B4-BE49-F238E27FC236}">
                <a16:creationId xmlns:a16="http://schemas.microsoft.com/office/drawing/2014/main" id="{50148923-4FB0-324F-B48C-915AAEE92C8B}"/>
              </a:ext>
            </a:extLst>
          </p:cNvPr>
          <p:cNvSpPr/>
          <p:nvPr/>
        </p:nvSpPr>
        <p:spPr>
          <a:xfrm rot="5149364">
            <a:off x="10789024" y="6235249"/>
            <a:ext cx="607184" cy="706805"/>
          </a:xfrm>
          <a:prstGeom prst="ellipse">
            <a:avLst/>
          </a:prstGeom>
          <a:solidFill>
            <a:srgbClr val="FFC000"/>
          </a:solidFill>
          <a:ln w="1841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8" name="Oval 10">
            <a:extLst>
              <a:ext uri="{FF2B5EF4-FFF2-40B4-BE49-F238E27FC236}">
                <a16:creationId xmlns:a16="http://schemas.microsoft.com/office/drawing/2014/main" id="{B8454451-768C-EB4F-915C-748D89989A13}"/>
              </a:ext>
            </a:extLst>
          </p:cNvPr>
          <p:cNvSpPr/>
          <p:nvPr/>
        </p:nvSpPr>
        <p:spPr>
          <a:xfrm rot="5149364">
            <a:off x="1653239" y="5579153"/>
            <a:ext cx="362781" cy="341682"/>
          </a:xfrm>
          <a:prstGeom prst="ellipse">
            <a:avLst/>
          </a:prstGeom>
          <a:solidFill>
            <a:srgbClr val="70AD47"/>
          </a:solidFill>
          <a:ln w="1841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 name="ZoneTexte 3">
            <a:extLst>
              <a:ext uri="{FF2B5EF4-FFF2-40B4-BE49-F238E27FC236}">
                <a16:creationId xmlns:a16="http://schemas.microsoft.com/office/drawing/2014/main" id="{992CC016-53A1-2CB3-C9D6-EF8FBC711E4B}"/>
              </a:ext>
            </a:extLst>
          </p:cNvPr>
          <p:cNvSpPr txBox="1"/>
          <p:nvPr>
            <p:custDataLst>
              <p:tags r:id="rId12"/>
            </p:custDataLst>
          </p:nvPr>
        </p:nvSpPr>
        <p:spPr>
          <a:xfrm>
            <a:off x="2535351" y="3914879"/>
            <a:ext cx="1273869" cy="523220"/>
          </a:xfrm>
          <a:prstGeom prst="rect">
            <a:avLst/>
          </a:prstGeom>
          <a:noFill/>
        </p:spPr>
        <p:txBody>
          <a:bodyPr wrap="square" rtlCol="0">
            <a:spAutoFit/>
          </a:bodyPr>
          <a:lstStyle/>
          <a:p>
            <a:pPr defTabSz="342882">
              <a:spcBef>
                <a:spcPct val="50000"/>
              </a:spcBef>
            </a:pPr>
            <a:r>
              <a:rPr lang="en-CA" sz="2800" b="1" dirty="0">
                <a:solidFill>
                  <a:srgbClr val="C00000"/>
                </a:solidFill>
                <a:latin typeface="DM Sans" pitchFamily="2" charset="0"/>
                <a:cs typeface="Helvetica" pitchFamily="34" charset="0"/>
              </a:rPr>
              <a:t>LAW</a:t>
            </a:r>
          </a:p>
        </p:txBody>
      </p:sp>
      <p:sp>
        <p:nvSpPr>
          <p:cNvPr id="7" name="ZoneTexte 6">
            <a:extLst>
              <a:ext uri="{FF2B5EF4-FFF2-40B4-BE49-F238E27FC236}">
                <a16:creationId xmlns:a16="http://schemas.microsoft.com/office/drawing/2014/main" id="{15D9FF0D-D5BF-0A18-C9B1-ABC6174844C8}"/>
              </a:ext>
            </a:extLst>
          </p:cNvPr>
          <p:cNvSpPr txBox="1"/>
          <p:nvPr>
            <p:custDataLst>
              <p:tags r:id="rId13"/>
            </p:custDataLst>
          </p:nvPr>
        </p:nvSpPr>
        <p:spPr>
          <a:xfrm>
            <a:off x="5489664" y="5775478"/>
            <a:ext cx="3099607" cy="523220"/>
          </a:xfrm>
          <a:prstGeom prst="rect">
            <a:avLst/>
          </a:prstGeom>
          <a:noFill/>
        </p:spPr>
        <p:txBody>
          <a:bodyPr wrap="square" rtlCol="0">
            <a:spAutoFit/>
          </a:bodyPr>
          <a:lstStyle/>
          <a:p>
            <a:pPr defTabSz="342882">
              <a:spcBef>
                <a:spcPct val="50000"/>
              </a:spcBef>
            </a:pPr>
            <a:r>
              <a:rPr lang="en-CA" sz="2800" b="1" dirty="0">
                <a:solidFill>
                  <a:srgbClr val="C00000"/>
                </a:solidFill>
                <a:latin typeface="DM Sans" pitchFamily="2" charset="0"/>
                <a:cs typeface="Helvetica" pitchFamily="34" charset="0"/>
              </a:rPr>
              <a:t>PSYCHOSOCIAL</a:t>
            </a:r>
          </a:p>
        </p:txBody>
      </p:sp>
      <p:pic>
        <p:nvPicPr>
          <p:cNvPr id="9" name="Graphique 8">
            <a:extLst>
              <a:ext uri="{FF2B5EF4-FFF2-40B4-BE49-F238E27FC236}">
                <a16:creationId xmlns:a16="http://schemas.microsoft.com/office/drawing/2014/main" id="{0B1CBD03-902F-2F1A-18DF-0B1FF29D87F9}"/>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6156713" y="2075539"/>
            <a:ext cx="739267" cy="745505"/>
          </a:xfrm>
          <a:prstGeom prst="rect">
            <a:avLst/>
          </a:prstGeom>
        </p:spPr>
      </p:pic>
      <p:pic>
        <p:nvPicPr>
          <p:cNvPr id="10" name="Graphique 9">
            <a:extLst>
              <a:ext uri="{FF2B5EF4-FFF2-40B4-BE49-F238E27FC236}">
                <a16:creationId xmlns:a16="http://schemas.microsoft.com/office/drawing/2014/main" id="{D41310AD-1439-5B4F-798B-C4FD82E60B3C}"/>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4886323" y="2676744"/>
            <a:ext cx="2185152" cy="2185152"/>
          </a:xfrm>
          <a:prstGeom prst="rect">
            <a:avLst/>
          </a:prstGeom>
        </p:spPr>
      </p:pic>
      <p:pic>
        <p:nvPicPr>
          <p:cNvPr id="11" name="Graphique 10">
            <a:extLst>
              <a:ext uri="{FF2B5EF4-FFF2-40B4-BE49-F238E27FC236}">
                <a16:creationId xmlns:a16="http://schemas.microsoft.com/office/drawing/2014/main" id="{A8CA3E8F-5EDA-B9CD-7ED9-5EE8254139E9}"/>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rot="19253620">
            <a:off x="6944028" y="2853243"/>
            <a:ext cx="739267" cy="745505"/>
          </a:xfrm>
          <a:prstGeom prst="rect">
            <a:avLst/>
          </a:prstGeom>
        </p:spPr>
      </p:pic>
      <p:pic>
        <p:nvPicPr>
          <p:cNvPr id="39" name="Graphique 38">
            <a:extLst>
              <a:ext uri="{FF2B5EF4-FFF2-40B4-BE49-F238E27FC236}">
                <a16:creationId xmlns:a16="http://schemas.microsoft.com/office/drawing/2014/main" id="{0E31BC64-60E5-00C4-81F4-7E79D959CCC6}"/>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rot="16914704">
            <a:off x="6895171" y="4010162"/>
            <a:ext cx="739267" cy="745505"/>
          </a:xfrm>
          <a:prstGeom prst="rect">
            <a:avLst/>
          </a:prstGeom>
        </p:spPr>
      </p:pic>
      <p:pic>
        <p:nvPicPr>
          <p:cNvPr id="40" name="Graphique 39">
            <a:extLst>
              <a:ext uri="{FF2B5EF4-FFF2-40B4-BE49-F238E27FC236}">
                <a16:creationId xmlns:a16="http://schemas.microsoft.com/office/drawing/2014/main" id="{AEEF13F3-7F7D-2D29-3342-1AC39BB3EE59}"/>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rot="19253620">
            <a:off x="6112202" y="4673694"/>
            <a:ext cx="739267" cy="745505"/>
          </a:xfrm>
          <a:prstGeom prst="rect">
            <a:avLst/>
          </a:prstGeom>
        </p:spPr>
      </p:pic>
      <p:pic>
        <p:nvPicPr>
          <p:cNvPr id="41" name="Graphique 40">
            <a:extLst>
              <a:ext uri="{FF2B5EF4-FFF2-40B4-BE49-F238E27FC236}">
                <a16:creationId xmlns:a16="http://schemas.microsoft.com/office/drawing/2014/main" id="{D0241DF3-DE3E-5357-A42A-D020F840E064}"/>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rot="16429191">
            <a:off x="4209380" y="2851765"/>
            <a:ext cx="739267" cy="745505"/>
          </a:xfrm>
          <a:prstGeom prst="rect">
            <a:avLst/>
          </a:prstGeom>
        </p:spPr>
      </p:pic>
      <p:pic>
        <p:nvPicPr>
          <p:cNvPr id="42" name="Graphique 41">
            <a:extLst>
              <a:ext uri="{FF2B5EF4-FFF2-40B4-BE49-F238E27FC236}">
                <a16:creationId xmlns:a16="http://schemas.microsoft.com/office/drawing/2014/main" id="{26A9001A-9864-B6E3-FE8D-D0F9FF8ADD0B}"/>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rot="17564021">
            <a:off x="4261953" y="4018539"/>
            <a:ext cx="739267" cy="745505"/>
          </a:xfrm>
          <a:prstGeom prst="rect">
            <a:avLst/>
          </a:prstGeom>
        </p:spPr>
      </p:pic>
      <p:sp>
        <p:nvSpPr>
          <p:cNvPr id="44" name="Rectangle 43">
            <a:extLst>
              <a:ext uri="{FF2B5EF4-FFF2-40B4-BE49-F238E27FC236}">
                <a16:creationId xmlns:a16="http://schemas.microsoft.com/office/drawing/2014/main" id="{8048F1AD-CF11-E97A-22C4-2E43B0925113}"/>
              </a:ext>
            </a:extLst>
          </p:cNvPr>
          <p:cNvSpPr/>
          <p:nvPr>
            <p:custDataLst>
              <p:tags r:id="rId14"/>
            </p:custDataLst>
          </p:nvPr>
        </p:nvSpPr>
        <p:spPr>
          <a:xfrm>
            <a:off x="6026750" y="3290500"/>
            <a:ext cx="223138" cy="300082"/>
          </a:xfrm>
          <a:prstGeom prst="rect">
            <a:avLst/>
          </a:prstGeom>
        </p:spPr>
        <p:txBody>
          <a:bodyPr wrap="none">
            <a:spAutoFit/>
          </a:bodyPr>
          <a:lstStyle/>
          <a:p>
            <a:pPr defTabSz="342900"/>
            <a:r>
              <a:rPr lang="fr-FR" sz="1350" dirty="0">
                <a:solidFill>
                  <a:prstClr val="black"/>
                </a:solidFill>
                <a:latin typeface="Calibri"/>
              </a:rPr>
              <a:t> </a:t>
            </a:r>
          </a:p>
        </p:txBody>
      </p:sp>
      <p:sp>
        <p:nvSpPr>
          <p:cNvPr id="45" name="ZoneTexte 44">
            <a:extLst>
              <a:ext uri="{FF2B5EF4-FFF2-40B4-BE49-F238E27FC236}">
                <a16:creationId xmlns:a16="http://schemas.microsoft.com/office/drawing/2014/main" id="{815A1E7C-6693-00AA-90C5-8E83F4A948D2}"/>
              </a:ext>
            </a:extLst>
          </p:cNvPr>
          <p:cNvSpPr txBox="1"/>
          <p:nvPr/>
        </p:nvSpPr>
        <p:spPr>
          <a:xfrm>
            <a:off x="5239246" y="3417284"/>
            <a:ext cx="1546743" cy="715581"/>
          </a:xfrm>
          <a:prstGeom prst="rect">
            <a:avLst/>
          </a:prstGeom>
          <a:noFill/>
        </p:spPr>
        <p:txBody>
          <a:bodyPr wrap="square" rtlCol="0">
            <a:spAutoFit/>
          </a:bodyPr>
          <a:lstStyle/>
          <a:p>
            <a:pPr algn="ctr" defTabSz="342900"/>
            <a:r>
              <a:rPr lang="fr-CA" sz="1350" dirty="0">
                <a:solidFill>
                  <a:prstClr val="white"/>
                </a:solidFill>
                <a:latin typeface="Arial Black" panose="020B0A04020102020204" pitchFamily="34" charset="0"/>
              </a:rPr>
              <a:t>CHILD’S INFORMED PARTICIPANT</a:t>
            </a:r>
          </a:p>
        </p:txBody>
      </p:sp>
      <p:pic>
        <p:nvPicPr>
          <p:cNvPr id="46" name="Graphique 45">
            <a:extLst>
              <a:ext uri="{FF2B5EF4-FFF2-40B4-BE49-F238E27FC236}">
                <a16:creationId xmlns:a16="http://schemas.microsoft.com/office/drawing/2014/main" id="{4DC1B3B4-E334-E1C5-A2BA-F1F99AF9CED9}"/>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rot="16429191">
            <a:off x="5061328" y="4643597"/>
            <a:ext cx="739267" cy="745505"/>
          </a:xfrm>
          <a:prstGeom prst="rect">
            <a:avLst/>
          </a:prstGeom>
        </p:spPr>
      </p:pic>
      <p:pic>
        <p:nvPicPr>
          <p:cNvPr id="47" name="Graphique 46">
            <a:extLst>
              <a:ext uri="{FF2B5EF4-FFF2-40B4-BE49-F238E27FC236}">
                <a16:creationId xmlns:a16="http://schemas.microsoft.com/office/drawing/2014/main" id="{1D612124-D937-A3DC-A94F-9B0F98C193AB}"/>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rot="16429191">
            <a:off x="4903859" y="2097228"/>
            <a:ext cx="739267" cy="745505"/>
          </a:xfrm>
          <a:prstGeom prst="rect">
            <a:avLst/>
          </a:prstGeom>
        </p:spPr>
      </p:pic>
      <p:sp>
        <p:nvSpPr>
          <p:cNvPr id="3" name="Espace réservé du pied de page 1">
            <a:extLst>
              <a:ext uri="{FF2B5EF4-FFF2-40B4-BE49-F238E27FC236}">
                <a16:creationId xmlns:a16="http://schemas.microsoft.com/office/drawing/2014/main" id="{C7C64A06-B787-A489-6090-EE9D4B16F5CF}"/>
              </a:ext>
            </a:extLst>
          </p:cNvPr>
          <p:cNvSpPr txBox="1">
            <a:spLocks/>
          </p:cNvSpPr>
          <p:nvPr/>
        </p:nvSpPr>
        <p:spPr>
          <a:xfrm>
            <a:off x="340838" y="6412174"/>
            <a:ext cx="5279158" cy="245714"/>
          </a:xfrm>
          <a:prstGeom prst="rect">
            <a:avLst/>
          </a:prstGeom>
        </p:spPr>
        <p:txBody>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US" sz="1000" dirty="0"/>
              <a:t>© All rights reserved, </a:t>
            </a:r>
            <a:r>
              <a:rPr lang="en-US" sz="1000" dirty="0" err="1"/>
              <a:t>Fondation</a:t>
            </a:r>
            <a:r>
              <a:rPr lang="en-US" sz="1000" dirty="0"/>
              <a:t> Dr Julien, Child’s Rights Approach to Child Health,  October  2023</a:t>
            </a:r>
            <a:endParaRPr lang="en-US" sz="1000" dirty="0">
              <a:cs typeface="Helvetica" panose="020B0604020202020204" pitchFamily="34" charset="0"/>
            </a:endParaRPr>
          </a:p>
        </p:txBody>
      </p:sp>
    </p:spTree>
    <p:extLst>
      <p:ext uri="{BB962C8B-B14F-4D97-AF65-F5344CB8AC3E}">
        <p14:creationId xmlns:p14="http://schemas.microsoft.com/office/powerpoint/2010/main" val="3697827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3000" fill="hold"/>
                                        <p:tgtEl>
                                          <p:spTgt spid="9"/>
                                        </p:tgtEl>
                                        <p:attrNameLst>
                                          <p:attrName>r</p:attrName>
                                        </p:attrNameLst>
                                      </p:cBhvr>
                                    </p:animRot>
                                  </p:childTnLst>
                                </p:cTn>
                              </p:par>
                              <p:par>
                                <p:cTn id="7" presetID="8" presetClass="emph" presetSubtype="0" repeatCount="indefinite" fill="hold" nodeType="withEffect">
                                  <p:stCondLst>
                                    <p:cond delay="0"/>
                                  </p:stCondLst>
                                  <p:childTnLst>
                                    <p:animRot by="10800000">
                                      <p:cBhvr>
                                        <p:cTn id="8" dur="3000" fill="hold"/>
                                        <p:tgtEl>
                                          <p:spTgt spid="10"/>
                                        </p:tgtEl>
                                        <p:attrNameLst>
                                          <p:attrName>r</p:attrName>
                                        </p:attrNameLst>
                                      </p:cBhvr>
                                    </p:animRot>
                                  </p:childTnLst>
                                </p:cTn>
                              </p:par>
                              <p:par>
                                <p:cTn id="9" presetID="8" presetClass="emph" presetSubtype="0" repeatCount="indefinite" fill="hold" nodeType="withEffect">
                                  <p:stCondLst>
                                    <p:cond delay="0"/>
                                  </p:stCondLst>
                                  <p:childTnLst>
                                    <p:animRot by="-21600000">
                                      <p:cBhvr>
                                        <p:cTn id="10" dur="3000" fill="hold"/>
                                        <p:tgtEl>
                                          <p:spTgt spid="41"/>
                                        </p:tgtEl>
                                        <p:attrNameLst>
                                          <p:attrName>r</p:attrName>
                                        </p:attrNameLst>
                                      </p:cBhvr>
                                    </p:animRot>
                                  </p:childTnLst>
                                </p:cTn>
                              </p:par>
                              <p:par>
                                <p:cTn id="11" presetID="8" presetClass="emph" presetSubtype="0" repeatCount="indefinite" fill="hold" nodeType="withEffect">
                                  <p:stCondLst>
                                    <p:cond delay="0"/>
                                  </p:stCondLst>
                                  <p:childTnLst>
                                    <p:animRot by="-21600000">
                                      <p:cBhvr>
                                        <p:cTn id="12" dur="3000" fill="hold"/>
                                        <p:tgtEl>
                                          <p:spTgt spid="42"/>
                                        </p:tgtEl>
                                        <p:attrNameLst>
                                          <p:attrName>r</p:attrName>
                                        </p:attrNameLst>
                                      </p:cBhvr>
                                    </p:animRot>
                                  </p:childTnLst>
                                </p:cTn>
                              </p:par>
                              <p:par>
                                <p:cTn id="13" presetID="8" presetClass="emph" presetSubtype="0" repeatCount="indefinite" fill="hold" nodeType="withEffect">
                                  <p:stCondLst>
                                    <p:cond delay="0"/>
                                  </p:stCondLst>
                                  <p:childTnLst>
                                    <p:animRot by="-21600000">
                                      <p:cBhvr>
                                        <p:cTn id="14" dur="3000" fill="hold"/>
                                        <p:tgtEl>
                                          <p:spTgt spid="11"/>
                                        </p:tgtEl>
                                        <p:attrNameLst>
                                          <p:attrName>r</p:attrName>
                                        </p:attrNameLst>
                                      </p:cBhvr>
                                    </p:animRot>
                                  </p:childTnLst>
                                </p:cTn>
                              </p:par>
                              <p:par>
                                <p:cTn id="15" presetID="8" presetClass="emph" presetSubtype="0" repeatCount="indefinite" fill="hold" nodeType="withEffect">
                                  <p:stCondLst>
                                    <p:cond delay="0"/>
                                  </p:stCondLst>
                                  <p:childTnLst>
                                    <p:animRot by="-21600000">
                                      <p:cBhvr>
                                        <p:cTn id="16" dur="3000" fill="hold"/>
                                        <p:tgtEl>
                                          <p:spTgt spid="39"/>
                                        </p:tgtEl>
                                        <p:attrNameLst>
                                          <p:attrName>r</p:attrName>
                                        </p:attrNameLst>
                                      </p:cBhvr>
                                    </p:animRot>
                                  </p:childTnLst>
                                </p:cTn>
                              </p:par>
                              <p:par>
                                <p:cTn id="17" presetID="8" presetClass="emph" presetSubtype="0" repeatCount="indefinite" fill="hold" nodeType="withEffect">
                                  <p:stCondLst>
                                    <p:cond delay="0"/>
                                  </p:stCondLst>
                                  <p:childTnLst>
                                    <p:animRot by="-21600000">
                                      <p:cBhvr>
                                        <p:cTn id="18" dur="3000" fill="hold"/>
                                        <p:tgtEl>
                                          <p:spTgt spid="40"/>
                                        </p:tgtEl>
                                        <p:attrNameLst>
                                          <p:attrName>r</p:attrName>
                                        </p:attrNameLst>
                                      </p:cBhvr>
                                    </p:animRot>
                                  </p:childTnLst>
                                </p:cTn>
                              </p:par>
                              <p:par>
                                <p:cTn id="19" presetID="8" presetClass="emph" presetSubtype="0" repeatCount="indefinite" fill="hold" nodeType="withEffect">
                                  <p:stCondLst>
                                    <p:cond delay="0"/>
                                  </p:stCondLst>
                                  <p:childTnLst>
                                    <p:animRot by="-21600000">
                                      <p:cBhvr>
                                        <p:cTn id="20" dur="3000" fill="hold"/>
                                        <p:tgtEl>
                                          <p:spTgt spid="46"/>
                                        </p:tgtEl>
                                        <p:attrNameLst>
                                          <p:attrName>r</p:attrName>
                                        </p:attrNameLst>
                                      </p:cBhvr>
                                    </p:animRot>
                                  </p:childTnLst>
                                </p:cTn>
                              </p:par>
                              <p:par>
                                <p:cTn id="21" presetID="8" presetClass="emph" presetSubtype="0" repeatCount="indefinite" fill="hold" nodeType="withEffect">
                                  <p:stCondLst>
                                    <p:cond delay="0"/>
                                  </p:stCondLst>
                                  <p:childTnLst>
                                    <p:animRot by="-21600000">
                                      <p:cBhvr>
                                        <p:cTn id="22" dur="3000" fill="hold"/>
                                        <p:tgtEl>
                                          <p:spTgt spid="4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6E8A678-774B-4F06-937D-27DBFE751BB7}"/>
              </a:ext>
            </a:extLst>
          </p:cNvPr>
          <p:cNvSpPr>
            <a:spLocks noGrp="1"/>
          </p:cNvSpPr>
          <p:nvPr>
            <p:ph type="title"/>
          </p:nvPr>
        </p:nvSpPr>
        <p:spPr>
          <a:xfrm>
            <a:off x="1956950" y="365125"/>
            <a:ext cx="9396849" cy="1325563"/>
          </a:xfrm>
        </p:spPr>
        <p:txBody>
          <a:bodyPr>
            <a:normAutofit/>
          </a:bodyPr>
          <a:lstStyle/>
          <a:p>
            <a:r>
              <a:rPr lang="en-US" sz="3200" dirty="0">
                <a:latin typeface="DM Sans" pitchFamily="2" charset="77"/>
              </a:rPr>
              <a:t>Mobilizing the family network</a:t>
            </a:r>
            <a:endParaRPr lang="fr-CA" sz="3200" dirty="0">
              <a:latin typeface="DM Sans" pitchFamily="2" charset="77"/>
            </a:endParaRPr>
          </a:p>
        </p:txBody>
      </p:sp>
      <p:sp>
        <p:nvSpPr>
          <p:cNvPr id="6" name="ZoneTexte 5">
            <a:extLst>
              <a:ext uri="{FF2B5EF4-FFF2-40B4-BE49-F238E27FC236}">
                <a16:creationId xmlns:a16="http://schemas.microsoft.com/office/drawing/2014/main" id="{16B757DD-9C6B-4FFF-854D-70AEE2C728B8}"/>
              </a:ext>
            </a:extLst>
          </p:cNvPr>
          <p:cNvSpPr txBox="1"/>
          <p:nvPr/>
        </p:nvSpPr>
        <p:spPr>
          <a:xfrm>
            <a:off x="377712" y="778039"/>
            <a:ext cx="1450406" cy="584775"/>
          </a:xfrm>
          <a:prstGeom prst="rect">
            <a:avLst/>
          </a:prstGeom>
          <a:solidFill>
            <a:srgbClr val="93117E"/>
          </a:solidFill>
          <a:ln>
            <a:noFill/>
          </a:ln>
        </p:spPr>
        <p:txBody>
          <a:bodyPr wrap="square" rtlCol="0">
            <a:spAutoFit/>
          </a:bodyPr>
          <a:lstStyle/>
          <a:p>
            <a:pPr algn="ctr" defTabSz="914354"/>
            <a:r>
              <a:rPr lang="en-US" sz="3200" b="1" dirty="0">
                <a:solidFill>
                  <a:schemeClr val="bg1"/>
                </a:solidFill>
                <a:latin typeface="DM Sans" pitchFamily="2" charset="0"/>
              </a:rPr>
              <a:t>no. 5</a:t>
            </a:r>
            <a:endParaRPr lang="en-US" sz="3200" dirty="0">
              <a:solidFill>
                <a:schemeClr val="bg1"/>
              </a:solidFill>
              <a:latin typeface="DM Sans" pitchFamily="2" charset="0"/>
            </a:endParaRPr>
          </a:p>
        </p:txBody>
      </p:sp>
      <p:pic>
        <p:nvPicPr>
          <p:cNvPr id="8" name="Graphique 7" descr="Clé">
            <a:extLst>
              <a:ext uri="{FF2B5EF4-FFF2-40B4-BE49-F238E27FC236}">
                <a16:creationId xmlns:a16="http://schemas.microsoft.com/office/drawing/2014/main" id="{FBB15396-EBDC-49E8-BF08-9DDC91D8AE3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6057" y="1210634"/>
            <a:ext cx="960107" cy="960107"/>
          </a:xfrm>
          <a:prstGeom prst="rect">
            <a:avLst/>
          </a:prstGeom>
        </p:spPr>
      </p:pic>
      <p:pic>
        <p:nvPicPr>
          <p:cNvPr id="11" name="Image 10">
            <a:extLst>
              <a:ext uri="{FF2B5EF4-FFF2-40B4-BE49-F238E27FC236}">
                <a16:creationId xmlns:a16="http://schemas.microsoft.com/office/drawing/2014/main" id="{A4C76E72-15BE-41E6-8185-73EC2792C904}"/>
              </a:ext>
            </a:extLst>
          </p:cNvPr>
          <p:cNvPicPr>
            <a:picLocks noChangeAspect="1"/>
          </p:cNvPicPr>
          <p:nvPr/>
        </p:nvPicPr>
        <p:blipFill rotWithShape="1">
          <a:blip r:embed="rId5"/>
          <a:srcRect t="19105" b="5895"/>
          <a:stretch/>
        </p:blipFill>
        <p:spPr>
          <a:xfrm>
            <a:off x="1956951" y="1362814"/>
            <a:ext cx="8738436" cy="4915372"/>
          </a:xfrm>
          <a:prstGeom prst="rect">
            <a:avLst/>
          </a:prstGeom>
        </p:spPr>
      </p:pic>
      <p:sp>
        <p:nvSpPr>
          <p:cNvPr id="7" name="Oval 12">
            <a:extLst>
              <a:ext uri="{FF2B5EF4-FFF2-40B4-BE49-F238E27FC236}">
                <a16:creationId xmlns:a16="http://schemas.microsoft.com/office/drawing/2014/main" id="{CCE9A032-92B5-CB47-8199-E815FEED64A7}"/>
              </a:ext>
            </a:extLst>
          </p:cNvPr>
          <p:cNvSpPr/>
          <p:nvPr/>
        </p:nvSpPr>
        <p:spPr>
          <a:xfrm rot="5149364">
            <a:off x="435828" y="3159404"/>
            <a:ext cx="260457" cy="260457"/>
          </a:xfrm>
          <a:prstGeom prst="ellipse">
            <a:avLst/>
          </a:prstGeom>
          <a:solidFill>
            <a:srgbClr val="ED7D31"/>
          </a:solidFill>
          <a:ln w="1841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0" name="Oval 13">
            <a:extLst>
              <a:ext uri="{FF2B5EF4-FFF2-40B4-BE49-F238E27FC236}">
                <a16:creationId xmlns:a16="http://schemas.microsoft.com/office/drawing/2014/main" id="{C66ED485-8C18-EB4B-B3F0-19525F6495CA}"/>
              </a:ext>
            </a:extLst>
          </p:cNvPr>
          <p:cNvSpPr/>
          <p:nvPr/>
        </p:nvSpPr>
        <p:spPr>
          <a:xfrm rot="5149364">
            <a:off x="8121868" y="350774"/>
            <a:ext cx="425887" cy="430564"/>
          </a:xfrm>
          <a:prstGeom prst="ellipse">
            <a:avLst/>
          </a:prstGeom>
          <a:solidFill>
            <a:srgbClr val="4472C4"/>
          </a:solidFill>
          <a:ln w="1841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 name="Espace réservé du pied de page 1">
            <a:extLst>
              <a:ext uri="{FF2B5EF4-FFF2-40B4-BE49-F238E27FC236}">
                <a16:creationId xmlns:a16="http://schemas.microsoft.com/office/drawing/2014/main" id="{76C348A8-E898-C6EB-B6B9-F154FBBC9D81}"/>
              </a:ext>
            </a:extLst>
          </p:cNvPr>
          <p:cNvSpPr txBox="1">
            <a:spLocks/>
          </p:cNvSpPr>
          <p:nvPr/>
        </p:nvSpPr>
        <p:spPr>
          <a:xfrm>
            <a:off x="215438" y="6479177"/>
            <a:ext cx="5279158" cy="245714"/>
          </a:xfrm>
          <a:prstGeom prst="rect">
            <a:avLst/>
          </a:prstGeom>
        </p:spPr>
        <p:txBody>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US" sz="1000" dirty="0"/>
              <a:t>© All rights reserved, </a:t>
            </a:r>
            <a:r>
              <a:rPr lang="en-US" sz="1000" dirty="0" err="1"/>
              <a:t>Fondation</a:t>
            </a:r>
            <a:r>
              <a:rPr lang="en-US" sz="1000" dirty="0"/>
              <a:t> Dr Julien, Child’s Rights Approach to Child Health,  October  2023</a:t>
            </a:r>
            <a:endParaRPr lang="en-US" sz="1000" dirty="0">
              <a:cs typeface="Helvetica" panose="020B0604020202020204" pitchFamily="34" charset="0"/>
            </a:endParaRPr>
          </a:p>
        </p:txBody>
      </p:sp>
    </p:spTree>
    <p:extLst>
      <p:ext uri="{BB962C8B-B14F-4D97-AF65-F5344CB8AC3E}">
        <p14:creationId xmlns:p14="http://schemas.microsoft.com/office/powerpoint/2010/main" val="31724072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6E8A678-774B-4F06-937D-27DBFE751BB7}"/>
              </a:ext>
            </a:extLst>
          </p:cNvPr>
          <p:cNvSpPr>
            <a:spLocks noGrp="1"/>
          </p:cNvSpPr>
          <p:nvPr>
            <p:ph type="title"/>
          </p:nvPr>
        </p:nvSpPr>
        <p:spPr>
          <a:xfrm>
            <a:off x="1749984" y="254026"/>
            <a:ext cx="10040233" cy="1325563"/>
          </a:xfrm>
        </p:spPr>
        <p:txBody>
          <a:bodyPr>
            <a:normAutofit/>
          </a:bodyPr>
          <a:lstStyle/>
          <a:p>
            <a:r>
              <a:rPr lang="en-US" sz="3200" dirty="0">
                <a:latin typeface="DM Sans" pitchFamily="2" charset="77"/>
              </a:rPr>
              <a:t>Empowering the child &amp; family and the community </a:t>
            </a:r>
          </a:p>
        </p:txBody>
      </p:sp>
      <p:sp>
        <p:nvSpPr>
          <p:cNvPr id="6" name="ZoneTexte 5">
            <a:extLst>
              <a:ext uri="{FF2B5EF4-FFF2-40B4-BE49-F238E27FC236}">
                <a16:creationId xmlns:a16="http://schemas.microsoft.com/office/drawing/2014/main" id="{16B757DD-9C6B-4FFF-854D-70AEE2C728B8}"/>
              </a:ext>
            </a:extLst>
          </p:cNvPr>
          <p:cNvSpPr txBox="1"/>
          <p:nvPr/>
        </p:nvSpPr>
        <p:spPr>
          <a:xfrm>
            <a:off x="287236" y="492025"/>
            <a:ext cx="1140748" cy="584775"/>
          </a:xfrm>
          <a:prstGeom prst="rect">
            <a:avLst/>
          </a:prstGeom>
          <a:solidFill>
            <a:srgbClr val="93117E"/>
          </a:solidFill>
          <a:ln>
            <a:noFill/>
          </a:ln>
        </p:spPr>
        <p:txBody>
          <a:bodyPr wrap="square" rtlCol="0">
            <a:spAutoFit/>
          </a:bodyPr>
          <a:lstStyle/>
          <a:p>
            <a:pPr algn="ctr" defTabSz="914354"/>
            <a:r>
              <a:rPr lang="en-US" sz="3200" b="1" dirty="0">
                <a:solidFill>
                  <a:schemeClr val="bg1"/>
                </a:solidFill>
                <a:latin typeface="DM Sans" pitchFamily="2" charset="0"/>
              </a:rPr>
              <a:t>no. 6</a:t>
            </a:r>
            <a:endParaRPr lang="en-US" sz="3200" dirty="0">
              <a:solidFill>
                <a:schemeClr val="bg1"/>
              </a:solidFill>
              <a:latin typeface="DM Sans" pitchFamily="2" charset="0"/>
            </a:endParaRPr>
          </a:p>
        </p:txBody>
      </p:sp>
      <p:pic>
        <p:nvPicPr>
          <p:cNvPr id="8" name="Graphique 7" descr="Clé">
            <a:extLst>
              <a:ext uri="{FF2B5EF4-FFF2-40B4-BE49-F238E27FC236}">
                <a16:creationId xmlns:a16="http://schemas.microsoft.com/office/drawing/2014/main" id="{FBB15396-EBDC-49E8-BF08-9DDC91D8AE3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00664" y="949468"/>
            <a:ext cx="960107" cy="960107"/>
          </a:xfrm>
          <a:prstGeom prst="rect">
            <a:avLst/>
          </a:prstGeom>
        </p:spPr>
      </p:pic>
      <p:sp>
        <p:nvSpPr>
          <p:cNvPr id="9" name="Line 8">
            <a:extLst>
              <a:ext uri="{FF2B5EF4-FFF2-40B4-BE49-F238E27FC236}">
                <a16:creationId xmlns:a16="http://schemas.microsoft.com/office/drawing/2014/main" id="{AA7D7481-DB06-4512-80A2-47F955ED3281}"/>
              </a:ext>
            </a:extLst>
          </p:cNvPr>
          <p:cNvSpPr>
            <a:spLocks noChangeShapeType="1"/>
          </p:cNvSpPr>
          <p:nvPr/>
        </p:nvSpPr>
        <p:spPr bwMode="auto">
          <a:xfrm flipH="1" flipV="1">
            <a:off x="1137908" y="2174578"/>
            <a:ext cx="8335" cy="3331369"/>
          </a:xfrm>
          <a:prstGeom prst="line">
            <a:avLst/>
          </a:prstGeom>
          <a:ln w="19050">
            <a:solidFill>
              <a:schemeClr val="tx1"/>
            </a:solidFill>
            <a:headEnd/>
            <a:tailEnd type="triangle" w="med" len="med"/>
          </a:ln>
          <a:effectLst/>
        </p:spPr>
        <p:style>
          <a:lnRef idx="3">
            <a:schemeClr val="accent5"/>
          </a:lnRef>
          <a:fillRef idx="0">
            <a:schemeClr val="accent5"/>
          </a:fillRef>
          <a:effectRef idx="2">
            <a:schemeClr val="accent5"/>
          </a:effectRef>
          <a:fontRef idx="minor">
            <a:schemeClr val="tx1"/>
          </a:fontRef>
        </p:style>
        <p:txBody>
          <a:bodyPr/>
          <a:lstStyle/>
          <a:p>
            <a:pPr defTabSz="685766"/>
            <a:endParaRPr lang="en-CA" sz="1351">
              <a:solidFill>
                <a:srgbClr val="000000"/>
              </a:solidFill>
              <a:latin typeface="DM Sans" pitchFamily="2" charset="0"/>
            </a:endParaRPr>
          </a:p>
        </p:txBody>
      </p:sp>
      <p:sp>
        <p:nvSpPr>
          <p:cNvPr id="10" name="Line 9">
            <a:extLst>
              <a:ext uri="{FF2B5EF4-FFF2-40B4-BE49-F238E27FC236}">
                <a16:creationId xmlns:a16="http://schemas.microsoft.com/office/drawing/2014/main" id="{DDAA3BCA-4AF8-4655-B603-8E422DD83557}"/>
              </a:ext>
            </a:extLst>
          </p:cNvPr>
          <p:cNvSpPr>
            <a:spLocks noChangeShapeType="1"/>
          </p:cNvSpPr>
          <p:nvPr/>
        </p:nvSpPr>
        <p:spPr bwMode="auto">
          <a:xfrm>
            <a:off x="1146241" y="5505943"/>
            <a:ext cx="5394723" cy="0"/>
          </a:xfrm>
          <a:prstGeom prst="line">
            <a:avLst/>
          </a:prstGeom>
          <a:ln w="19050">
            <a:solidFill>
              <a:schemeClr val="tx1"/>
            </a:solidFill>
            <a:headEnd/>
            <a:tailEnd type="triangle" w="med" len="med"/>
          </a:ln>
          <a:effectLst/>
        </p:spPr>
        <p:style>
          <a:lnRef idx="3">
            <a:schemeClr val="accent6"/>
          </a:lnRef>
          <a:fillRef idx="0">
            <a:schemeClr val="accent6"/>
          </a:fillRef>
          <a:effectRef idx="2">
            <a:schemeClr val="accent6"/>
          </a:effectRef>
          <a:fontRef idx="minor">
            <a:schemeClr val="tx1"/>
          </a:fontRef>
        </p:style>
        <p:txBody>
          <a:bodyPr/>
          <a:lstStyle/>
          <a:p>
            <a:pPr defTabSz="685766"/>
            <a:endParaRPr lang="en-CA" sz="1351">
              <a:solidFill>
                <a:srgbClr val="000000"/>
              </a:solidFill>
              <a:latin typeface="DM Sans" pitchFamily="2" charset="0"/>
            </a:endParaRPr>
          </a:p>
        </p:txBody>
      </p:sp>
      <p:sp>
        <p:nvSpPr>
          <p:cNvPr id="11" name="Freeform 12">
            <a:extLst>
              <a:ext uri="{FF2B5EF4-FFF2-40B4-BE49-F238E27FC236}">
                <a16:creationId xmlns:a16="http://schemas.microsoft.com/office/drawing/2014/main" id="{B137B8B9-86DE-4F2A-9A81-2712C56540E4}"/>
              </a:ext>
            </a:extLst>
          </p:cNvPr>
          <p:cNvSpPr>
            <a:spLocks/>
          </p:cNvSpPr>
          <p:nvPr/>
        </p:nvSpPr>
        <p:spPr bwMode="auto">
          <a:xfrm rot="836442">
            <a:off x="1192895" y="4468028"/>
            <a:ext cx="5155407" cy="245269"/>
          </a:xfrm>
          <a:custGeom>
            <a:avLst/>
            <a:gdLst/>
            <a:ahLst/>
            <a:cxnLst>
              <a:cxn ang="0">
                <a:pos x="0" y="201"/>
              </a:cxn>
              <a:cxn ang="0">
                <a:pos x="268" y="228"/>
              </a:cxn>
              <a:cxn ang="0">
                <a:pos x="388" y="94"/>
              </a:cxn>
              <a:cxn ang="0">
                <a:pos x="736" y="174"/>
              </a:cxn>
              <a:cxn ang="0">
                <a:pos x="911" y="134"/>
              </a:cxn>
              <a:cxn ang="0">
                <a:pos x="991" y="80"/>
              </a:cxn>
              <a:cxn ang="0">
                <a:pos x="1058" y="147"/>
              </a:cxn>
              <a:cxn ang="0">
                <a:pos x="1112" y="228"/>
              </a:cxn>
              <a:cxn ang="0">
                <a:pos x="1165" y="241"/>
              </a:cxn>
              <a:cxn ang="0">
                <a:pos x="1433" y="228"/>
              </a:cxn>
              <a:cxn ang="0">
                <a:pos x="1487" y="161"/>
              </a:cxn>
              <a:cxn ang="0">
                <a:pos x="1540" y="80"/>
              </a:cxn>
              <a:cxn ang="0">
                <a:pos x="1554" y="27"/>
              </a:cxn>
              <a:cxn ang="0">
                <a:pos x="1607" y="40"/>
              </a:cxn>
              <a:cxn ang="0">
                <a:pos x="1701" y="161"/>
              </a:cxn>
              <a:cxn ang="0">
                <a:pos x="1781" y="188"/>
              </a:cxn>
              <a:cxn ang="0">
                <a:pos x="1955" y="174"/>
              </a:cxn>
              <a:cxn ang="0">
                <a:pos x="1982" y="94"/>
              </a:cxn>
              <a:cxn ang="0">
                <a:pos x="2036" y="80"/>
              </a:cxn>
              <a:cxn ang="0">
                <a:pos x="2143" y="94"/>
              </a:cxn>
              <a:cxn ang="0">
                <a:pos x="2210" y="214"/>
              </a:cxn>
              <a:cxn ang="0">
                <a:pos x="2290" y="241"/>
              </a:cxn>
              <a:cxn ang="0">
                <a:pos x="2505" y="188"/>
              </a:cxn>
              <a:cxn ang="0">
                <a:pos x="2545" y="161"/>
              </a:cxn>
              <a:cxn ang="0">
                <a:pos x="2598" y="67"/>
              </a:cxn>
              <a:cxn ang="0">
                <a:pos x="2706" y="13"/>
              </a:cxn>
              <a:cxn ang="0">
                <a:pos x="2907" y="94"/>
              </a:cxn>
              <a:cxn ang="0">
                <a:pos x="2960" y="228"/>
              </a:cxn>
              <a:cxn ang="0">
                <a:pos x="3067" y="255"/>
              </a:cxn>
              <a:cxn ang="0">
                <a:pos x="3188" y="241"/>
              </a:cxn>
              <a:cxn ang="0">
                <a:pos x="3241" y="161"/>
              </a:cxn>
              <a:cxn ang="0">
                <a:pos x="3268" y="121"/>
              </a:cxn>
              <a:cxn ang="0">
                <a:pos x="3362" y="94"/>
              </a:cxn>
              <a:cxn ang="0">
                <a:pos x="3563" y="107"/>
              </a:cxn>
              <a:cxn ang="0">
                <a:pos x="3630" y="134"/>
              </a:cxn>
              <a:cxn ang="0">
                <a:pos x="3750" y="147"/>
              </a:cxn>
              <a:cxn ang="0">
                <a:pos x="3898" y="134"/>
              </a:cxn>
              <a:cxn ang="0">
                <a:pos x="3951" y="40"/>
              </a:cxn>
              <a:cxn ang="0">
                <a:pos x="3992" y="27"/>
              </a:cxn>
              <a:cxn ang="0">
                <a:pos x="4032" y="0"/>
              </a:cxn>
              <a:cxn ang="0">
                <a:pos x="4112" y="27"/>
              </a:cxn>
              <a:cxn ang="0">
                <a:pos x="4166" y="80"/>
              </a:cxn>
              <a:cxn ang="0">
                <a:pos x="4179" y="121"/>
              </a:cxn>
              <a:cxn ang="0">
                <a:pos x="4380" y="201"/>
              </a:cxn>
              <a:cxn ang="0">
                <a:pos x="4742" y="147"/>
              </a:cxn>
              <a:cxn ang="0">
                <a:pos x="4755" y="107"/>
              </a:cxn>
              <a:cxn ang="0">
                <a:pos x="4862" y="40"/>
              </a:cxn>
              <a:cxn ang="0">
                <a:pos x="4916" y="27"/>
              </a:cxn>
            </a:cxnLst>
            <a:rect l="0" t="0" r="r" b="b"/>
            <a:pathLst>
              <a:path w="4916" h="266">
                <a:moveTo>
                  <a:pt x="0" y="201"/>
                </a:moveTo>
                <a:cubicBezTo>
                  <a:pt x="97" y="266"/>
                  <a:pt x="123" y="238"/>
                  <a:pt x="268" y="228"/>
                </a:cubicBezTo>
                <a:cubicBezTo>
                  <a:pt x="310" y="163"/>
                  <a:pt x="304" y="121"/>
                  <a:pt x="388" y="94"/>
                </a:cubicBezTo>
                <a:cubicBezTo>
                  <a:pt x="504" y="123"/>
                  <a:pt x="620" y="146"/>
                  <a:pt x="736" y="174"/>
                </a:cubicBezTo>
                <a:cubicBezTo>
                  <a:pt x="794" y="161"/>
                  <a:pt x="853" y="147"/>
                  <a:pt x="911" y="134"/>
                </a:cubicBezTo>
                <a:cubicBezTo>
                  <a:pt x="942" y="127"/>
                  <a:pt x="991" y="80"/>
                  <a:pt x="991" y="80"/>
                </a:cubicBezTo>
                <a:cubicBezTo>
                  <a:pt x="1030" y="106"/>
                  <a:pt x="1036" y="103"/>
                  <a:pt x="1058" y="147"/>
                </a:cubicBezTo>
                <a:cubicBezTo>
                  <a:pt x="1080" y="192"/>
                  <a:pt x="1056" y="196"/>
                  <a:pt x="1112" y="228"/>
                </a:cubicBezTo>
                <a:cubicBezTo>
                  <a:pt x="1128" y="237"/>
                  <a:pt x="1147" y="237"/>
                  <a:pt x="1165" y="241"/>
                </a:cubicBezTo>
                <a:cubicBezTo>
                  <a:pt x="1254" y="237"/>
                  <a:pt x="1344" y="240"/>
                  <a:pt x="1433" y="228"/>
                </a:cubicBezTo>
                <a:cubicBezTo>
                  <a:pt x="1482" y="222"/>
                  <a:pt x="1470" y="191"/>
                  <a:pt x="1487" y="161"/>
                </a:cubicBezTo>
                <a:cubicBezTo>
                  <a:pt x="1503" y="133"/>
                  <a:pt x="1540" y="80"/>
                  <a:pt x="1540" y="80"/>
                </a:cubicBezTo>
                <a:cubicBezTo>
                  <a:pt x="1545" y="62"/>
                  <a:pt x="1538" y="36"/>
                  <a:pt x="1554" y="27"/>
                </a:cubicBezTo>
                <a:cubicBezTo>
                  <a:pt x="1570" y="18"/>
                  <a:pt x="1593" y="28"/>
                  <a:pt x="1607" y="40"/>
                </a:cubicBezTo>
                <a:cubicBezTo>
                  <a:pt x="1647" y="75"/>
                  <a:pt x="1652" y="134"/>
                  <a:pt x="1701" y="161"/>
                </a:cubicBezTo>
                <a:cubicBezTo>
                  <a:pt x="1726" y="175"/>
                  <a:pt x="1781" y="188"/>
                  <a:pt x="1781" y="188"/>
                </a:cubicBezTo>
                <a:cubicBezTo>
                  <a:pt x="1839" y="183"/>
                  <a:pt x="1902" y="199"/>
                  <a:pt x="1955" y="174"/>
                </a:cubicBezTo>
                <a:cubicBezTo>
                  <a:pt x="1980" y="162"/>
                  <a:pt x="1955" y="101"/>
                  <a:pt x="1982" y="94"/>
                </a:cubicBezTo>
                <a:cubicBezTo>
                  <a:pt x="2000" y="89"/>
                  <a:pt x="2018" y="85"/>
                  <a:pt x="2036" y="80"/>
                </a:cubicBezTo>
                <a:cubicBezTo>
                  <a:pt x="2072" y="85"/>
                  <a:pt x="2110" y="81"/>
                  <a:pt x="2143" y="94"/>
                </a:cubicBezTo>
                <a:cubicBezTo>
                  <a:pt x="2186" y="111"/>
                  <a:pt x="2171" y="189"/>
                  <a:pt x="2210" y="214"/>
                </a:cubicBezTo>
                <a:cubicBezTo>
                  <a:pt x="2234" y="229"/>
                  <a:pt x="2290" y="241"/>
                  <a:pt x="2290" y="241"/>
                </a:cubicBezTo>
                <a:cubicBezTo>
                  <a:pt x="2420" y="227"/>
                  <a:pt x="2402" y="221"/>
                  <a:pt x="2505" y="188"/>
                </a:cubicBezTo>
                <a:cubicBezTo>
                  <a:pt x="2518" y="179"/>
                  <a:pt x="2535" y="173"/>
                  <a:pt x="2545" y="161"/>
                </a:cubicBezTo>
                <a:cubicBezTo>
                  <a:pt x="2555" y="149"/>
                  <a:pt x="2580" y="80"/>
                  <a:pt x="2598" y="67"/>
                </a:cubicBezTo>
                <a:cubicBezTo>
                  <a:pt x="2631" y="44"/>
                  <a:pt x="2706" y="13"/>
                  <a:pt x="2706" y="13"/>
                </a:cubicBezTo>
                <a:cubicBezTo>
                  <a:pt x="2830" y="29"/>
                  <a:pt x="2815" y="33"/>
                  <a:pt x="2907" y="94"/>
                </a:cubicBezTo>
                <a:cubicBezTo>
                  <a:pt x="2913" y="112"/>
                  <a:pt x="2939" y="207"/>
                  <a:pt x="2960" y="228"/>
                </a:cubicBezTo>
                <a:cubicBezTo>
                  <a:pt x="2986" y="254"/>
                  <a:pt x="3031" y="247"/>
                  <a:pt x="3067" y="255"/>
                </a:cubicBezTo>
                <a:cubicBezTo>
                  <a:pt x="3107" y="250"/>
                  <a:pt x="3152" y="260"/>
                  <a:pt x="3188" y="241"/>
                </a:cubicBezTo>
                <a:cubicBezTo>
                  <a:pt x="3216" y="226"/>
                  <a:pt x="3223" y="188"/>
                  <a:pt x="3241" y="161"/>
                </a:cubicBezTo>
                <a:cubicBezTo>
                  <a:pt x="3250" y="148"/>
                  <a:pt x="3252" y="125"/>
                  <a:pt x="3268" y="121"/>
                </a:cubicBezTo>
                <a:cubicBezTo>
                  <a:pt x="3336" y="103"/>
                  <a:pt x="3304" y="113"/>
                  <a:pt x="3362" y="94"/>
                </a:cubicBezTo>
                <a:cubicBezTo>
                  <a:pt x="3429" y="98"/>
                  <a:pt x="3497" y="97"/>
                  <a:pt x="3563" y="107"/>
                </a:cubicBezTo>
                <a:cubicBezTo>
                  <a:pt x="3587" y="111"/>
                  <a:pt x="3606" y="129"/>
                  <a:pt x="3630" y="134"/>
                </a:cubicBezTo>
                <a:cubicBezTo>
                  <a:pt x="3669" y="142"/>
                  <a:pt x="3710" y="143"/>
                  <a:pt x="3750" y="147"/>
                </a:cubicBezTo>
                <a:cubicBezTo>
                  <a:pt x="3799" y="143"/>
                  <a:pt x="3851" y="151"/>
                  <a:pt x="3898" y="134"/>
                </a:cubicBezTo>
                <a:cubicBezTo>
                  <a:pt x="3976" y="106"/>
                  <a:pt x="3912" y="78"/>
                  <a:pt x="3951" y="40"/>
                </a:cubicBezTo>
                <a:cubicBezTo>
                  <a:pt x="3961" y="30"/>
                  <a:pt x="3978" y="31"/>
                  <a:pt x="3992" y="27"/>
                </a:cubicBezTo>
                <a:cubicBezTo>
                  <a:pt x="4005" y="18"/>
                  <a:pt x="4016" y="0"/>
                  <a:pt x="4032" y="0"/>
                </a:cubicBezTo>
                <a:cubicBezTo>
                  <a:pt x="4060" y="0"/>
                  <a:pt x="4112" y="27"/>
                  <a:pt x="4112" y="27"/>
                </a:cubicBezTo>
                <a:cubicBezTo>
                  <a:pt x="4151" y="138"/>
                  <a:pt x="4092" y="5"/>
                  <a:pt x="4166" y="80"/>
                </a:cubicBezTo>
                <a:cubicBezTo>
                  <a:pt x="4176" y="90"/>
                  <a:pt x="4169" y="111"/>
                  <a:pt x="4179" y="121"/>
                </a:cubicBezTo>
                <a:cubicBezTo>
                  <a:pt x="4239" y="182"/>
                  <a:pt x="4303" y="182"/>
                  <a:pt x="4380" y="201"/>
                </a:cubicBezTo>
                <a:cubicBezTo>
                  <a:pt x="4473" y="197"/>
                  <a:pt x="4659" y="248"/>
                  <a:pt x="4742" y="147"/>
                </a:cubicBezTo>
                <a:cubicBezTo>
                  <a:pt x="4751" y="136"/>
                  <a:pt x="4747" y="119"/>
                  <a:pt x="4755" y="107"/>
                </a:cubicBezTo>
                <a:cubicBezTo>
                  <a:pt x="4783" y="64"/>
                  <a:pt x="4814" y="56"/>
                  <a:pt x="4862" y="40"/>
                </a:cubicBezTo>
                <a:cubicBezTo>
                  <a:pt x="4880" y="34"/>
                  <a:pt x="4916" y="27"/>
                  <a:pt x="4916" y="27"/>
                </a:cubicBezTo>
              </a:path>
            </a:pathLst>
          </a:custGeom>
          <a:noFill/>
          <a:ln w="57150" cap="flat" cmpd="sng">
            <a:solidFill>
              <a:srgbClr val="C00000"/>
            </a:solidFill>
            <a:prstDash val="sysDot"/>
            <a:miter lim="800000"/>
            <a:headEnd/>
            <a:tailEnd/>
            <a:extLst>
              <a:ext uri="{C807C97D-BFC1-408E-A445-0C87EB9F89A2}">
                <ask:lineSketchStyleProps xmlns:ask="http://schemas.microsoft.com/office/drawing/2018/sketchyshapes">
                  <ask:type>
                    <ask:lineSketchNone/>
                  </ask:type>
                </ask:lineSketchStyleProps>
              </a:ext>
            </a:extLst>
          </a:ln>
          <a:effectLst/>
        </p:spPr>
        <p:txBody>
          <a:bodyPr/>
          <a:lstStyle/>
          <a:p>
            <a:pPr defTabSz="685766"/>
            <a:endParaRPr lang="en-CA" sz="1351">
              <a:solidFill>
                <a:srgbClr val="C00000"/>
              </a:solidFill>
              <a:latin typeface="DM Sans" pitchFamily="2" charset="0"/>
            </a:endParaRPr>
          </a:p>
        </p:txBody>
      </p:sp>
      <p:sp>
        <p:nvSpPr>
          <p:cNvPr id="12" name="Freeform 13">
            <a:extLst>
              <a:ext uri="{FF2B5EF4-FFF2-40B4-BE49-F238E27FC236}">
                <a16:creationId xmlns:a16="http://schemas.microsoft.com/office/drawing/2014/main" id="{1E0BCADD-3B27-40F8-AB09-E7C901B26721}"/>
              </a:ext>
            </a:extLst>
          </p:cNvPr>
          <p:cNvSpPr>
            <a:spLocks/>
          </p:cNvSpPr>
          <p:nvPr/>
        </p:nvSpPr>
        <p:spPr bwMode="auto">
          <a:xfrm rot="20322230">
            <a:off x="1040864" y="2927891"/>
            <a:ext cx="5219719" cy="258365"/>
          </a:xfrm>
          <a:custGeom>
            <a:avLst/>
            <a:gdLst/>
            <a:ahLst/>
            <a:cxnLst>
              <a:cxn ang="0">
                <a:pos x="0" y="187"/>
              </a:cxn>
              <a:cxn ang="0">
                <a:pos x="201" y="201"/>
              </a:cxn>
              <a:cxn ang="0">
                <a:pos x="227" y="241"/>
              </a:cxn>
              <a:cxn ang="0">
                <a:pos x="348" y="161"/>
              </a:cxn>
              <a:cxn ang="0">
                <a:pos x="402" y="147"/>
              </a:cxn>
              <a:cxn ang="0">
                <a:pos x="482" y="120"/>
              </a:cxn>
              <a:cxn ang="0">
                <a:pos x="616" y="187"/>
              </a:cxn>
              <a:cxn ang="0">
                <a:pos x="656" y="228"/>
              </a:cxn>
              <a:cxn ang="0">
                <a:pos x="710" y="254"/>
              </a:cxn>
              <a:cxn ang="0">
                <a:pos x="790" y="281"/>
              </a:cxn>
              <a:cxn ang="0">
                <a:pos x="897" y="268"/>
              </a:cxn>
              <a:cxn ang="0">
                <a:pos x="1045" y="134"/>
              </a:cxn>
              <a:cxn ang="0">
                <a:pos x="1152" y="94"/>
              </a:cxn>
              <a:cxn ang="0">
                <a:pos x="1259" y="120"/>
              </a:cxn>
              <a:cxn ang="0">
                <a:pos x="1353" y="228"/>
              </a:cxn>
              <a:cxn ang="0">
                <a:pos x="1420" y="241"/>
              </a:cxn>
              <a:cxn ang="0">
                <a:pos x="1594" y="228"/>
              </a:cxn>
              <a:cxn ang="0">
                <a:pos x="1634" y="161"/>
              </a:cxn>
              <a:cxn ang="0">
                <a:pos x="1674" y="134"/>
              </a:cxn>
              <a:cxn ang="0">
                <a:pos x="1781" y="40"/>
              </a:cxn>
              <a:cxn ang="0">
                <a:pos x="1942" y="67"/>
              </a:cxn>
              <a:cxn ang="0">
                <a:pos x="2143" y="134"/>
              </a:cxn>
              <a:cxn ang="0">
                <a:pos x="2197" y="120"/>
              </a:cxn>
              <a:cxn ang="0">
                <a:pos x="2290" y="27"/>
              </a:cxn>
              <a:cxn ang="0">
                <a:pos x="2384" y="94"/>
              </a:cxn>
              <a:cxn ang="0">
                <a:pos x="2398" y="134"/>
              </a:cxn>
              <a:cxn ang="0">
                <a:pos x="2531" y="214"/>
              </a:cxn>
              <a:cxn ang="0">
                <a:pos x="2893" y="94"/>
              </a:cxn>
              <a:cxn ang="0">
                <a:pos x="2947" y="120"/>
              </a:cxn>
              <a:cxn ang="0">
                <a:pos x="3027" y="174"/>
              </a:cxn>
              <a:cxn ang="0">
                <a:pos x="3134" y="161"/>
              </a:cxn>
              <a:cxn ang="0">
                <a:pos x="3201" y="67"/>
              </a:cxn>
              <a:cxn ang="0">
                <a:pos x="3241" y="53"/>
              </a:cxn>
              <a:cxn ang="0">
                <a:pos x="3335" y="80"/>
              </a:cxn>
              <a:cxn ang="0">
                <a:pos x="3442" y="134"/>
              </a:cxn>
              <a:cxn ang="0">
                <a:pos x="3683" y="120"/>
              </a:cxn>
              <a:cxn ang="0">
                <a:pos x="3764" y="67"/>
              </a:cxn>
              <a:cxn ang="0">
                <a:pos x="3831" y="0"/>
              </a:cxn>
              <a:cxn ang="0">
                <a:pos x="3871" y="27"/>
              </a:cxn>
              <a:cxn ang="0">
                <a:pos x="3978" y="107"/>
              </a:cxn>
              <a:cxn ang="0">
                <a:pos x="4072" y="147"/>
              </a:cxn>
              <a:cxn ang="0">
                <a:pos x="4152" y="174"/>
              </a:cxn>
              <a:cxn ang="0">
                <a:pos x="4300" y="161"/>
              </a:cxn>
              <a:cxn ang="0">
                <a:pos x="4380" y="134"/>
              </a:cxn>
              <a:cxn ang="0">
                <a:pos x="4501" y="53"/>
              </a:cxn>
            </a:cxnLst>
            <a:rect l="0" t="0" r="r" b="b"/>
            <a:pathLst>
              <a:path w="4501" h="281">
                <a:moveTo>
                  <a:pt x="0" y="187"/>
                </a:moveTo>
                <a:cubicBezTo>
                  <a:pt x="68" y="143"/>
                  <a:pt x="135" y="158"/>
                  <a:pt x="201" y="201"/>
                </a:cubicBezTo>
                <a:cubicBezTo>
                  <a:pt x="210" y="214"/>
                  <a:pt x="212" y="237"/>
                  <a:pt x="227" y="241"/>
                </a:cubicBezTo>
                <a:cubicBezTo>
                  <a:pt x="318" y="267"/>
                  <a:pt x="279" y="190"/>
                  <a:pt x="348" y="161"/>
                </a:cubicBezTo>
                <a:cubicBezTo>
                  <a:pt x="365" y="154"/>
                  <a:pt x="384" y="152"/>
                  <a:pt x="402" y="147"/>
                </a:cubicBezTo>
                <a:cubicBezTo>
                  <a:pt x="429" y="139"/>
                  <a:pt x="482" y="120"/>
                  <a:pt x="482" y="120"/>
                </a:cubicBezTo>
                <a:cubicBezTo>
                  <a:pt x="567" y="142"/>
                  <a:pt x="520" y="124"/>
                  <a:pt x="616" y="187"/>
                </a:cubicBezTo>
                <a:cubicBezTo>
                  <a:pt x="632" y="198"/>
                  <a:pt x="640" y="217"/>
                  <a:pt x="656" y="228"/>
                </a:cubicBezTo>
                <a:cubicBezTo>
                  <a:pt x="672" y="240"/>
                  <a:pt x="691" y="247"/>
                  <a:pt x="710" y="254"/>
                </a:cubicBezTo>
                <a:cubicBezTo>
                  <a:pt x="736" y="264"/>
                  <a:pt x="790" y="281"/>
                  <a:pt x="790" y="281"/>
                </a:cubicBezTo>
                <a:cubicBezTo>
                  <a:pt x="826" y="277"/>
                  <a:pt x="863" y="279"/>
                  <a:pt x="897" y="268"/>
                </a:cubicBezTo>
                <a:cubicBezTo>
                  <a:pt x="932" y="257"/>
                  <a:pt x="1044" y="135"/>
                  <a:pt x="1045" y="134"/>
                </a:cubicBezTo>
                <a:cubicBezTo>
                  <a:pt x="1070" y="109"/>
                  <a:pt x="1121" y="102"/>
                  <a:pt x="1152" y="94"/>
                </a:cubicBezTo>
                <a:cubicBezTo>
                  <a:pt x="1188" y="103"/>
                  <a:pt x="1227" y="102"/>
                  <a:pt x="1259" y="120"/>
                </a:cubicBezTo>
                <a:cubicBezTo>
                  <a:pt x="1301" y="143"/>
                  <a:pt x="1311" y="205"/>
                  <a:pt x="1353" y="228"/>
                </a:cubicBezTo>
                <a:cubicBezTo>
                  <a:pt x="1373" y="239"/>
                  <a:pt x="1398" y="237"/>
                  <a:pt x="1420" y="241"/>
                </a:cubicBezTo>
                <a:cubicBezTo>
                  <a:pt x="1478" y="237"/>
                  <a:pt x="1540" y="248"/>
                  <a:pt x="1594" y="228"/>
                </a:cubicBezTo>
                <a:cubicBezTo>
                  <a:pt x="1618" y="219"/>
                  <a:pt x="1617" y="181"/>
                  <a:pt x="1634" y="161"/>
                </a:cubicBezTo>
                <a:cubicBezTo>
                  <a:pt x="1644" y="149"/>
                  <a:pt x="1661" y="143"/>
                  <a:pt x="1674" y="134"/>
                </a:cubicBezTo>
                <a:cubicBezTo>
                  <a:pt x="1696" y="72"/>
                  <a:pt x="1718" y="56"/>
                  <a:pt x="1781" y="40"/>
                </a:cubicBezTo>
                <a:cubicBezTo>
                  <a:pt x="1835" y="49"/>
                  <a:pt x="1889" y="54"/>
                  <a:pt x="1942" y="67"/>
                </a:cubicBezTo>
                <a:cubicBezTo>
                  <a:pt x="2009" y="83"/>
                  <a:pt x="2075" y="116"/>
                  <a:pt x="2143" y="134"/>
                </a:cubicBezTo>
                <a:cubicBezTo>
                  <a:pt x="2161" y="129"/>
                  <a:pt x="2182" y="131"/>
                  <a:pt x="2197" y="120"/>
                </a:cubicBezTo>
                <a:cubicBezTo>
                  <a:pt x="2232" y="94"/>
                  <a:pt x="2290" y="27"/>
                  <a:pt x="2290" y="27"/>
                </a:cubicBezTo>
                <a:cubicBezTo>
                  <a:pt x="2342" y="44"/>
                  <a:pt x="2343" y="37"/>
                  <a:pt x="2384" y="94"/>
                </a:cubicBezTo>
                <a:cubicBezTo>
                  <a:pt x="2392" y="106"/>
                  <a:pt x="2389" y="123"/>
                  <a:pt x="2398" y="134"/>
                </a:cubicBezTo>
                <a:cubicBezTo>
                  <a:pt x="2423" y="166"/>
                  <a:pt x="2492" y="201"/>
                  <a:pt x="2531" y="214"/>
                </a:cubicBezTo>
                <a:cubicBezTo>
                  <a:pt x="2712" y="202"/>
                  <a:pt x="2771" y="216"/>
                  <a:pt x="2893" y="94"/>
                </a:cubicBezTo>
                <a:cubicBezTo>
                  <a:pt x="2911" y="103"/>
                  <a:pt x="2930" y="110"/>
                  <a:pt x="2947" y="120"/>
                </a:cubicBezTo>
                <a:cubicBezTo>
                  <a:pt x="2975" y="136"/>
                  <a:pt x="3027" y="174"/>
                  <a:pt x="3027" y="174"/>
                </a:cubicBezTo>
                <a:cubicBezTo>
                  <a:pt x="3063" y="170"/>
                  <a:pt x="3103" y="180"/>
                  <a:pt x="3134" y="161"/>
                </a:cubicBezTo>
                <a:cubicBezTo>
                  <a:pt x="3167" y="141"/>
                  <a:pt x="3165" y="80"/>
                  <a:pt x="3201" y="67"/>
                </a:cubicBezTo>
                <a:cubicBezTo>
                  <a:pt x="3214" y="62"/>
                  <a:pt x="3228" y="58"/>
                  <a:pt x="3241" y="53"/>
                </a:cubicBezTo>
                <a:cubicBezTo>
                  <a:pt x="3249" y="55"/>
                  <a:pt x="3323" y="73"/>
                  <a:pt x="3335" y="80"/>
                </a:cubicBezTo>
                <a:cubicBezTo>
                  <a:pt x="3444" y="142"/>
                  <a:pt x="3334" y="106"/>
                  <a:pt x="3442" y="134"/>
                </a:cubicBezTo>
                <a:cubicBezTo>
                  <a:pt x="3522" y="129"/>
                  <a:pt x="3604" y="136"/>
                  <a:pt x="3683" y="120"/>
                </a:cubicBezTo>
                <a:cubicBezTo>
                  <a:pt x="3715" y="113"/>
                  <a:pt x="3764" y="67"/>
                  <a:pt x="3764" y="67"/>
                </a:cubicBezTo>
                <a:cubicBezTo>
                  <a:pt x="3776" y="50"/>
                  <a:pt x="3802" y="0"/>
                  <a:pt x="3831" y="0"/>
                </a:cubicBezTo>
                <a:cubicBezTo>
                  <a:pt x="3847" y="0"/>
                  <a:pt x="3858" y="18"/>
                  <a:pt x="3871" y="27"/>
                </a:cubicBezTo>
                <a:cubicBezTo>
                  <a:pt x="3902" y="73"/>
                  <a:pt x="3925" y="90"/>
                  <a:pt x="3978" y="107"/>
                </a:cubicBezTo>
                <a:cubicBezTo>
                  <a:pt x="4043" y="151"/>
                  <a:pt x="3992" y="123"/>
                  <a:pt x="4072" y="147"/>
                </a:cubicBezTo>
                <a:cubicBezTo>
                  <a:pt x="4099" y="155"/>
                  <a:pt x="4152" y="174"/>
                  <a:pt x="4152" y="174"/>
                </a:cubicBezTo>
                <a:cubicBezTo>
                  <a:pt x="4201" y="170"/>
                  <a:pt x="4251" y="170"/>
                  <a:pt x="4300" y="161"/>
                </a:cubicBezTo>
                <a:cubicBezTo>
                  <a:pt x="4328" y="156"/>
                  <a:pt x="4380" y="134"/>
                  <a:pt x="4380" y="134"/>
                </a:cubicBezTo>
                <a:cubicBezTo>
                  <a:pt x="4400" y="73"/>
                  <a:pt x="4437" y="53"/>
                  <a:pt x="4501" y="53"/>
                </a:cubicBezTo>
              </a:path>
            </a:pathLst>
          </a:custGeom>
          <a:noFill/>
          <a:ln w="57150" cap="flat" cmpd="sng">
            <a:solidFill>
              <a:srgbClr val="4CB172"/>
            </a:solidFill>
            <a:prstDash val="sysDot"/>
            <a:miter lim="800000"/>
            <a:headEnd/>
            <a:tailEnd/>
            <a:extLst>
              <a:ext uri="{C807C97D-BFC1-408E-A445-0C87EB9F89A2}">
                <ask:lineSketchStyleProps xmlns:ask="http://schemas.microsoft.com/office/drawing/2018/sketchyshapes">
                  <ask:type>
                    <ask:lineSketchNone/>
                  </ask:type>
                </ask:lineSketchStyleProps>
              </a:ext>
            </a:extLst>
          </a:ln>
          <a:effectLst/>
        </p:spPr>
        <p:txBody>
          <a:bodyPr/>
          <a:lstStyle/>
          <a:p>
            <a:pPr defTabSz="685766"/>
            <a:endParaRPr lang="en-CA" sz="1351">
              <a:solidFill>
                <a:srgbClr val="000000"/>
              </a:solidFill>
              <a:latin typeface="DM Sans" pitchFamily="2" charset="0"/>
            </a:endParaRPr>
          </a:p>
        </p:txBody>
      </p:sp>
      <p:sp>
        <p:nvSpPr>
          <p:cNvPr id="13" name="Text Box 14">
            <a:extLst>
              <a:ext uri="{FF2B5EF4-FFF2-40B4-BE49-F238E27FC236}">
                <a16:creationId xmlns:a16="http://schemas.microsoft.com/office/drawing/2014/main" id="{A880D19F-5ABD-4F32-95E7-C90550844D2A}"/>
              </a:ext>
            </a:extLst>
          </p:cNvPr>
          <p:cNvSpPr txBox="1">
            <a:spLocks noChangeArrowheads="1"/>
          </p:cNvSpPr>
          <p:nvPr/>
        </p:nvSpPr>
        <p:spPr bwMode="auto">
          <a:xfrm>
            <a:off x="2330915" y="3811556"/>
            <a:ext cx="1485900" cy="276999"/>
          </a:xfrm>
          <a:prstGeom prst="rect">
            <a:avLst/>
          </a:prstGeom>
          <a:noFill/>
          <a:ln w="9525">
            <a:noFill/>
            <a:miter lim="800000"/>
            <a:headEnd/>
            <a:tailEnd/>
          </a:ln>
          <a:effectLst/>
        </p:spPr>
        <p:txBody>
          <a:bodyPr>
            <a:spAutoFit/>
          </a:bodyPr>
          <a:lstStyle/>
          <a:p>
            <a:pPr algn="ctr" defTabSz="685766">
              <a:spcBef>
                <a:spcPct val="50000"/>
              </a:spcBef>
            </a:pPr>
            <a:r>
              <a:rPr kumimoji="1" lang="en-CA" sz="1200">
                <a:latin typeface="DM Sans" pitchFamily="2" charset="0"/>
              </a:rPr>
              <a:t>ATTACHMENT</a:t>
            </a:r>
          </a:p>
        </p:txBody>
      </p:sp>
      <p:sp>
        <p:nvSpPr>
          <p:cNvPr id="14" name="Text Box 15">
            <a:extLst>
              <a:ext uri="{FF2B5EF4-FFF2-40B4-BE49-F238E27FC236}">
                <a16:creationId xmlns:a16="http://schemas.microsoft.com/office/drawing/2014/main" id="{965806B3-4E9E-4E6C-AD07-863A1571F24A}"/>
              </a:ext>
            </a:extLst>
          </p:cNvPr>
          <p:cNvSpPr txBox="1">
            <a:spLocks noChangeArrowheads="1"/>
          </p:cNvSpPr>
          <p:nvPr/>
        </p:nvSpPr>
        <p:spPr bwMode="auto">
          <a:xfrm>
            <a:off x="3822485" y="3811555"/>
            <a:ext cx="1182291" cy="276999"/>
          </a:xfrm>
          <a:prstGeom prst="rect">
            <a:avLst/>
          </a:prstGeom>
          <a:noFill/>
          <a:ln w="9525">
            <a:noFill/>
            <a:miter lim="800000"/>
            <a:headEnd/>
            <a:tailEnd/>
          </a:ln>
          <a:effectLst/>
        </p:spPr>
        <p:txBody>
          <a:bodyPr>
            <a:spAutoFit/>
          </a:bodyPr>
          <a:lstStyle/>
          <a:p>
            <a:pPr algn="ctr" defTabSz="685766">
              <a:spcBef>
                <a:spcPct val="50000"/>
              </a:spcBef>
            </a:pPr>
            <a:r>
              <a:rPr kumimoji="1" lang="en-CA" sz="1200">
                <a:latin typeface="DM Sans" pitchFamily="2" charset="0"/>
              </a:rPr>
              <a:t>IDENTITY</a:t>
            </a:r>
          </a:p>
        </p:txBody>
      </p:sp>
      <p:sp>
        <p:nvSpPr>
          <p:cNvPr id="18" name="Text Box 22">
            <a:extLst>
              <a:ext uri="{FF2B5EF4-FFF2-40B4-BE49-F238E27FC236}">
                <a16:creationId xmlns:a16="http://schemas.microsoft.com/office/drawing/2014/main" id="{B3A88C91-7C9C-45B6-86FA-1614C4560EE9}"/>
              </a:ext>
            </a:extLst>
          </p:cNvPr>
          <p:cNvSpPr txBox="1">
            <a:spLocks noChangeArrowheads="1"/>
          </p:cNvSpPr>
          <p:nvPr/>
        </p:nvSpPr>
        <p:spPr bwMode="auto">
          <a:xfrm>
            <a:off x="2055881" y="3362820"/>
            <a:ext cx="275035" cy="300210"/>
          </a:xfrm>
          <a:prstGeom prst="rect">
            <a:avLst/>
          </a:prstGeom>
          <a:noFill/>
          <a:ln w="9525">
            <a:noFill/>
            <a:miter lim="800000"/>
            <a:headEnd/>
            <a:tailEnd/>
          </a:ln>
          <a:effectLst/>
        </p:spPr>
        <p:txBody>
          <a:bodyPr>
            <a:spAutoFit/>
          </a:bodyPr>
          <a:lstStyle/>
          <a:p>
            <a:pPr defTabSz="685766">
              <a:spcBef>
                <a:spcPct val="50000"/>
              </a:spcBef>
            </a:pPr>
            <a:r>
              <a:rPr kumimoji="1" lang="en-CA" sz="1351" b="1">
                <a:solidFill>
                  <a:schemeClr val="accent5"/>
                </a:solidFill>
                <a:latin typeface="DM Sans" pitchFamily="2" charset="0"/>
              </a:rPr>
              <a:t>S</a:t>
            </a:r>
          </a:p>
        </p:txBody>
      </p:sp>
      <p:sp>
        <p:nvSpPr>
          <p:cNvPr id="19" name="Text Box 23">
            <a:extLst>
              <a:ext uri="{FF2B5EF4-FFF2-40B4-BE49-F238E27FC236}">
                <a16:creationId xmlns:a16="http://schemas.microsoft.com/office/drawing/2014/main" id="{F316090E-942D-4699-AFA5-1DEDAA4574BA}"/>
              </a:ext>
            </a:extLst>
          </p:cNvPr>
          <p:cNvSpPr txBox="1">
            <a:spLocks noChangeArrowheads="1"/>
          </p:cNvSpPr>
          <p:nvPr/>
        </p:nvSpPr>
        <p:spPr bwMode="auto">
          <a:xfrm>
            <a:off x="3492583" y="3131492"/>
            <a:ext cx="275035" cy="300210"/>
          </a:xfrm>
          <a:prstGeom prst="rect">
            <a:avLst/>
          </a:prstGeom>
          <a:noFill/>
          <a:ln w="9525">
            <a:noFill/>
            <a:miter lim="800000"/>
            <a:headEnd/>
            <a:tailEnd/>
          </a:ln>
          <a:effectLst/>
        </p:spPr>
        <p:txBody>
          <a:bodyPr>
            <a:spAutoFit/>
          </a:bodyPr>
          <a:lstStyle/>
          <a:p>
            <a:pPr defTabSz="685766">
              <a:spcBef>
                <a:spcPct val="50000"/>
              </a:spcBef>
            </a:pPr>
            <a:r>
              <a:rPr kumimoji="1" lang="en-CA" sz="1351" b="1" dirty="0">
                <a:solidFill>
                  <a:schemeClr val="accent5"/>
                </a:solidFill>
                <a:latin typeface="DM Sans" pitchFamily="2" charset="0"/>
              </a:rPr>
              <a:t>S</a:t>
            </a:r>
          </a:p>
        </p:txBody>
      </p:sp>
      <p:sp>
        <p:nvSpPr>
          <p:cNvPr id="20" name="Text Box 24">
            <a:extLst>
              <a:ext uri="{FF2B5EF4-FFF2-40B4-BE49-F238E27FC236}">
                <a16:creationId xmlns:a16="http://schemas.microsoft.com/office/drawing/2014/main" id="{AD585E51-05A1-4716-8055-764B74A4F9D7}"/>
              </a:ext>
            </a:extLst>
          </p:cNvPr>
          <p:cNvSpPr txBox="1">
            <a:spLocks noChangeArrowheads="1"/>
          </p:cNvSpPr>
          <p:nvPr/>
        </p:nvSpPr>
        <p:spPr bwMode="auto">
          <a:xfrm>
            <a:off x="4867258" y="2619523"/>
            <a:ext cx="275035" cy="300210"/>
          </a:xfrm>
          <a:prstGeom prst="rect">
            <a:avLst/>
          </a:prstGeom>
          <a:noFill/>
          <a:ln w="9525">
            <a:noFill/>
            <a:miter lim="800000"/>
            <a:headEnd/>
            <a:tailEnd/>
          </a:ln>
          <a:effectLst/>
        </p:spPr>
        <p:txBody>
          <a:bodyPr>
            <a:spAutoFit/>
          </a:bodyPr>
          <a:lstStyle/>
          <a:p>
            <a:pPr defTabSz="685766">
              <a:spcBef>
                <a:spcPct val="50000"/>
              </a:spcBef>
            </a:pPr>
            <a:r>
              <a:rPr kumimoji="1" lang="en-CA" sz="1351" b="1" dirty="0">
                <a:solidFill>
                  <a:schemeClr val="accent5"/>
                </a:solidFill>
                <a:latin typeface="DM Sans" pitchFamily="2" charset="0"/>
              </a:rPr>
              <a:t>S</a:t>
            </a:r>
          </a:p>
        </p:txBody>
      </p:sp>
      <p:sp>
        <p:nvSpPr>
          <p:cNvPr id="21" name="Text Box 25">
            <a:extLst>
              <a:ext uri="{FF2B5EF4-FFF2-40B4-BE49-F238E27FC236}">
                <a16:creationId xmlns:a16="http://schemas.microsoft.com/office/drawing/2014/main" id="{309AA3A7-639F-4A92-963F-6B62E233BE36}"/>
              </a:ext>
            </a:extLst>
          </p:cNvPr>
          <p:cNvSpPr txBox="1">
            <a:spLocks noChangeArrowheads="1"/>
          </p:cNvSpPr>
          <p:nvPr/>
        </p:nvSpPr>
        <p:spPr bwMode="auto">
          <a:xfrm>
            <a:off x="6430389" y="1804220"/>
            <a:ext cx="1267145" cy="346377"/>
          </a:xfrm>
          <a:prstGeom prst="rect">
            <a:avLst/>
          </a:prstGeom>
          <a:noFill/>
          <a:ln w="9525">
            <a:noFill/>
            <a:miter lim="800000"/>
            <a:headEnd/>
            <a:tailEnd/>
          </a:ln>
          <a:effectLst/>
        </p:spPr>
        <p:txBody>
          <a:bodyPr wrap="square">
            <a:spAutoFit/>
          </a:bodyPr>
          <a:lstStyle/>
          <a:p>
            <a:pPr defTabSz="685766">
              <a:spcBef>
                <a:spcPct val="50000"/>
              </a:spcBef>
            </a:pPr>
            <a:r>
              <a:rPr kumimoji="1" lang="en-CA" sz="1651" b="1" dirty="0">
                <a:solidFill>
                  <a:srgbClr val="4CB172"/>
                </a:solidFill>
                <a:latin typeface="DM Sans" pitchFamily="2" charset="0"/>
              </a:rPr>
              <a:t>SUCCESS</a:t>
            </a:r>
          </a:p>
        </p:txBody>
      </p:sp>
      <p:sp>
        <p:nvSpPr>
          <p:cNvPr id="22" name="Text Box 29">
            <a:extLst>
              <a:ext uri="{FF2B5EF4-FFF2-40B4-BE49-F238E27FC236}">
                <a16:creationId xmlns:a16="http://schemas.microsoft.com/office/drawing/2014/main" id="{9055C28D-4E46-4414-9F6C-0BE29BF16BB0}"/>
              </a:ext>
            </a:extLst>
          </p:cNvPr>
          <p:cNvSpPr txBox="1">
            <a:spLocks noChangeArrowheads="1"/>
          </p:cNvSpPr>
          <p:nvPr/>
        </p:nvSpPr>
        <p:spPr bwMode="auto">
          <a:xfrm>
            <a:off x="2002303" y="4363636"/>
            <a:ext cx="276225" cy="300210"/>
          </a:xfrm>
          <a:prstGeom prst="rect">
            <a:avLst/>
          </a:prstGeom>
          <a:noFill/>
          <a:ln w="9525">
            <a:noFill/>
            <a:miter lim="800000"/>
            <a:headEnd/>
            <a:tailEnd/>
          </a:ln>
          <a:effectLst/>
        </p:spPr>
        <p:txBody>
          <a:bodyPr>
            <a:spAutoFit/>
          </a:bodyPr>
          <a:lstStyle/>
          <a:p>
            <a:pPr defTabSz="685766">
              <a:spcBef>
                <a:spcPct val="50000"/>
              </a:spcBef>
            </a:pPr>
            <a:r>
              <a:rPr kumimoji="1" lang="en-CA" sz="1351" b="1">
                <a:solidFill>
                  <a:srgbClr val="FF0000"/>
                </a:solidFill>
                <a:latin typeface="DM Sans" pitchFamily="2" charset="0"/>
              </a:rPr>
              <a:t>L</a:t>
            </a:r>
          </a:p>
        </p:txBody>
      </p:sp>
      <p:sp>
        <p:nvSpPr>
          <p:cNvPr id="23" name="Text Box 30">
            <a:extLst>
              <a:ext uri="{FF2B5EF4-FFF2-40B4-BE49-F238E27FC236}">
                <a16:creationId xmlns:a16="http://schemas.microsoft.com/office/drawing/2014/main" id="{DD2F2522-0229-466E-9F12-970B7F80EF21}"/>
              </a:ext>
            </a:extLst>
          </p:cNvPr>
          <p:cNvSpPr txBox="1">
            <a:spLocks noChangeArrowheads="1"/>
          </p:cNvSpPr>
          <p:nvPr/>
        </p:nvSpPr>
        <p:spPr bwMode="auto">
          <a:xfrm>
            <a:off x="2925037" y="4578448"/>
            <a:ext cx="275035" cy="300210"/>
          </a:xfrm>
          <a:prstGeom prst="rect">
            <a:avLst/>
          </a:prstGeom>
          <a:noFill/>
          <a:ln w="9525">
            <a:noFill/>
            <a:miter lim="800000"/>
            <a:headEnd/>
            <a:tailEnd/>
          </a:ln>
          <a:effectLst/>
        </p:spPr>
        <p:txBody>
          <a:bodyPr>
            <a:spAutoFit/>
          </a:bodyPr>
          <a:lstStyle/>
          <a:p>
            <a:pPr defTabSz="685766">
              <a:spcBef>
                <a:spcPct val="50000"/>
              </a:spcBef>
            </a:pPr>
            <a:r>
              <a:rPr kumimoji="1" lang="en-CA" sz="1351" b="1">
                <a:solidFill>
                  <a:srgbClr val="FF0000"/>
                </a:solidFill>
                <a:latin typeface="DM Sans" pitchFamily="2" charset="0"/>
              </a:rPr>
              <a:t>L</a:t>
            </a:r>
          </a:p>
        </p:txBody>
      </p:sp>
      <p:sp>
        <p:nvSpPr>
          <p:cNvPr id="24" name="Text Box 31">
            <a:extLst>
              <a:ext uri="{FF2B5EF4-FFF2-40B4-BE49-F238E27FC236}">
                <a16:creationId xmlns:a16="http://schemas.microsoft.com/office/drawing/2014/main" id="{56167E04-F8E2-45E1-9884-99A6BAB63780}"/>
              </a:ext>
            </a:extLst>
          </p:cNvPr>
          <p:cNvSpPr txBox="1">
            <a:spLocks noChangeArrowheads="1"/>
          </p:cNvSpPr>
          <p:nvPr/>
        </p:nvSpPr>
        <p:spPr bwMode="auto">
          <a:xfrm>
            <a:off x="3867937" y="4740968"/>
            <a:ext cx="275035" cy="300210"/>
          </a:xfrm>
          <a:prstGeom prst="rect">
            <a:avLst/>
          </a:prstGeom>
          <a:noFill/>
          <a:ln w="9525">
            <a:noFill/>
            <a:miter lim="800000"/>
            <a:headEnd/>
            <a:tailEnd/>
          </a:ln>
          <a:effectLst/>
        </p:spPr>
        <p:txBody>
          <a:bodyPr>
            <a:spAutoFit/>
          </a:bodyPr>
          <a:lstStyle/>
          <a:p>
            <a:pPr defTabSz="685766">
              <a:spcBef>
                <a:spcPct val="50000"/>
              </a:spcBef>
            </a:pPr>
            <a:r>
              <a:rPr kumimoji="1" lang="en-CA" sz="1351" b="1">
                <a:solidFill>
                  <a:srgbClr val="FF0000"/>
                </a:solidFill>
                <a:latin typeface="DM Sans" pitchFamily="2" charset="0"/>
              </a:rPr>
              <a:t>L</a:t>
            </a:r>
          </a:p>
        </p:txBody>
      </p:sp>
      <p:sp>
        <p:nvSpPr>
          <p:cNvPr id="25" name="Text Box 32">
            <a:extLst>
              <a:ext uri="{FF2B5EF4-FFF2-40B4-BE49-F238E27FC236}">
                <a16:creationId xmlns:a16="http://schemas.microsoft.com/office/drawing/2014/main" id="{0672D617-B47B-4ECA-BEB6-3FEF2B0E68E9}"/>
              </a:ext>
            </a:extLst>
          </p:cNvPr>
          <p:cNvSpPr txBox="1">
            <a:spLocks noChangeArrowheads="1"/>
          </p:cNvSpPr>
          <p:nvPr/>
        </p:nvSpPr>
        <p:spPr bwMode="auto">
          <a:xfrm>
            <a:off x="6297187" y="4086125"/>
            <a:ext cx="948333" cy="346377"/>
          </a:xfrm>
          <a:prstGeom prst="rect">
            <a:avLst/>
          </a:prstGeom>
          <a:noFill/>
          <a:ln w="9525">
            <a:noFill/>
            <a:miter lim="800000"/>
            <a:headEnd/>
            <a:tailEnd/>
          </a:ln>
          <a:effectLst/>
        </p:spPr>
        <p:txBody>
          <a:bodyPr wrap="square">
            <a:spAutoFit/>
          </a:bodyPr>
          <a:lstStyle/>
          <a:p>
            <a:pPr algn="ctr" defTabSz="685766">
              <a:spcBef>
                <a:spcPct val="50000"/>
              </a:spcBef>
            </a:pPr>
            <a:r>
              <a:rPr kumimoji="1" lang="en-CA" sz="1651" b="1">
                <a:solidFill>
                  <a:srgbClr val="C00000"/>
                </a:solidFill>
                <a:latin typeface="DM Sans" pitchFamily="2" charset="0"/>
              </a:rPr>
              <a:t>LOSS</a:t>
            </a:r>
          </a:p>
        </p:txBody>
      </p:sp>
      <p:sp>
        <p:nvSpPr>
          <p:cNvPr id="26" name="Text Box 33">
            <a:extLst>
              <a:ext uri="{FF2B5EF4-FFF2-40B4-BE49-F238E27FC236}">
                <a16:creationId xmlns:a16="http://schemas.microsoft.com/office/drawing/2014/main" id="{0C5E3FB4-49BC-42F7-852D-05B61EF9681C}"/>
              </a:ext>
            </a:extLst>
          </p:cNvPr>
          <p:cNvSpPr txBox="1">
            <a:spLocks noChangeArrowheads="1"/>
          </p:cNvSpPr>
          <p:nvPr/>
        </p:nvSpPr>
        <p:spPr bwMode="auto">
          <a:xfrm>
            <a:off x="6383716" y="4423793"/>
            <a:ext cx="1479947" cy="830997"/>
          </a:xfrm>
          <a:prstGeom prst="rect">
            <a:avLst/>
          </a:prstGeom>
          <a:noFill/>
          <a:ln w="9525">
            <a:noFill/>
            <a:miter lim="800000"/>
            <a:headEnd/>
            <a:tailEnd/>
          </a:ln>
          <a:effectLst/>
        </p:spPr>
        <p:txBody>
          <a:bodyPr>
            <a:spAutoFit/>
          </a:bodyPr>
          <a:lstStyle/>
          <a:p>
            <a:pPr defTabSz="685766"/>
            <a:r>
              <a:rPr kumimoji="1" lang="en-CA" sz="1200">
                <a:latin typeface="DM Sans" pitchFamily="2" charset="0"/>
              </a:rPr>
              <a:t>School Drop out</a:t>
            </a:r>
          </a:p>
          <a:p>
            <a:pPr defTabSz="685766"/>
            <a:r>
              <a:rPr kumimoji="1" lang="en-CA" sz="1200">
                <a:latin typeface="DM Sans" pitchFamily="2" charset="0"/>
              </a:rPr>
              <a:t>Exclusion</a:t>
            </a:r>
          </a:p>
          <a:p>
            <a:pPr defTabSz="685766"/>
            <a:r>
              <a:rPr kumimoji="1" lang="en-CA" sz="1200">
                <a:latin typeface="DM Sans" pitchFamily="2" charset="0"/>
              </a:rPr>
              <a:t>Suicide, Chronic Health Diseases</a:t>
            </a:r>
          </a:p>
        </p:txBody>
      </p:sp>
      <p:sp>
        <p:nvSpPr>
          <p:cNvPr id="27" name="Text Box 34">
            <a:extLst>
              <a:ext uri="{FF2B5EF4-FFF2-40B4-BE49-F238E27FC236}">
                <a16:creationId xmlns:a16="http://schemas.microsoft.com/office/drawing/2014/main" id="{6F1110F8-6A95-4EB0-BE39-C268C8DD3CAE}"/>
              </a:ext>
            </a:extLst>
          </p:cNvPr>
          <p:cNvSpPr txBox="1">
            <a:spLocks noChangeArrowheads="1"/>
          </p:cNvSpPr>
          <p:nvPr/>
        </p:nvSpPr>
        <p:spPr bwMode="auto">
          <a:xfrm>
            <a:off x="6433992" y="2174575"/>
            <a:ext cx="1263543" cy="785280"/>
          </a:xfrm>
          <a:prstGeom prst="rect">
            <a:avLst/>
          </a:prstGeom>
          <a:noFill/>
          <a:ln w="9525">
            <a:noFill/>
            <a:miter lim="800000"/>
            <a:headEnd/>
            <a:tailEnd/>
          </a:ln>
          <a:effectLst/>
        </p:spPr>
        <p:txBody>
          <a:bodyPr wrap="square">
            <a:spAutoFit/>
          </a:bodyPr>
          <a:lstStyle/>
          <a:p>
            <a:pPr defTabSz="685766">
              <a:lnSpc>
                <a:spcPct val="55000"/>
              </a:lnSpc>
              <a:spcBef>
                <a:spcPct val="50000"/>
              </a:spcBef>
            </a:pPr>
            <a:r>
              <a:rPr kumimoji="1" lang="en-CA" sz="1200" dirty="0">
                <a:latin typeface="DM Sans" pitchFamily="2" charset="0"/>
              </a:rPr>
              <a:t>Self-esteem</a:t>
            </a:r>
          </a:p>
          <a:p>
            <a:pPr defTabSz="685766">
              <a:lnSpc>
                <a:spcPct val="55000"/>
              </a:lnSpc>
              <a:spcBef>
                <a:spcPct val="50000"/>
              </a:spcBef>
            </a:pPr>
            <a:r>
              <a:rPr kumimoji="1" lang="en-CA" sz="1200" dirty="0">
                <a:latin typeface="DM Sans" pitchFamily="2" charset="0"/>
              </a:rPr>
              <a:t>Confident</a:t>
            </a:r>
          </a:p>
          <a:p>
            <a:pPr defTabSz="685766">
              <a:lnSpc>
                <a:spcPct val="55000"/>
              </a:lnSpc>
              <a:spcBef>
                <a:spcPct val="50000"/>
              </a:spcBef>
            </a:pPr>
            <a:r>
              <a:rPr kumimoji="1" lang="en-CA" sz="1200" dirty="0">
                <a:latin typeface="DM Sans" pitchFamily="2" charset="0"/>
              </a:rPr>
              <a:t>Secure</a:t>
            </a:r>
          </a:p>
          <a:p>
            <a:pPr defTabSz="685766">
              <a:lnSpc>
                <a:spcPct val="55000"/>
              </a:lnSpc>
              <a:spcBef>
                <a:spcPct val="50000"/>
              </a:spcBef>
            </a:pPr>
            <a:r>
              <a:rPr kumimoji="1" lang="en-CA" sz="1200" dirty="0">
                <a:latin typeface="DM Sans" pitchFamily="2" charset="0"/>
              </a:rPr>
              <a:t>Balance</a:t>
            </a:r>
          </a:p>
        </p:txBody>
      </p:sp>
      <p:sp>
        <p:nvSpPr>
          <p:cNvPr id="30" name="Text Box 46">
            <a:extLst>
              <a:ext uri="{FF2B5EF4-FFF2-40B4-BE49-F238E27FC236}">
                <a16:creationId xmlns:a16="http://schemas.microsoft.com/office/drawing/2014/main" id="{BB49DB5F-5458-43D0-910C-E7C4651BC48F}"/>
              </a:ext>
            </a:extLst>
          </p:cNvPr>
          <p:cNvSpPr txBox="1">
            <a:spLocks noChangeArrowheads="1"/>
          </p:cNvSpPr>
          <p:nvPr/>
        </p:nvSpPr>
        <p:spPr bwMode="auto">
          <a:xfrm>
            <a:off x="1603444" y="5641673"/>
            <a:ext cx="3818335" cy="369332"/>
          </a:xfrm>
          <a:prstGeom prst="rect">
            <a:avLst/>
          </a:prstGeom>
          <a:noFill/>
          <a:ln w="9525">
            <a:noFill/>
            <a:miter lim="800000"/>
            <a:headEnd/>
            <a:tailEnd/>
          </a:ln>
          <a:effectLst/>
        </p:spPr>
        <p:txBody>
          <a:bodyPr>
            <a:spAutoFit/>
          </a:bodyPr>
          <a:lstStyle/>
          <a:p>
            <a:pPr algn="ctr" defTabSz="685766">
              <a:spcBef>
                <a:spcPct val="50000"/>
              </a:spcBef>
            </a:pPr>
            <a:r>
              <a:rPr lang="en-CA" sz="1800" b="1">
                <a:solidFill>
                  <a:prstClr val="black"/>
                </a:solidFill>
                <a:latin typeface="DM Sans" pitchFamily="2" charset="0"/>
              </a:rPr>
              <a:t>Development</a:t>
            </a:r>
            <a:r>
              <a:rPr lang="en-CA" sz="1800" b="1">
                <a:solidFill>
                  <a:srgbClr val="000000"/>
                </a:solidFill>
                <a:latin typeface="DM Sans" pitchFamily="2" charset="0"/>
              </a:rPr>
              <a:t> </a:t>
            </a:r>
            <a:r>
              <a:rPr lang="en-CA" sz="1800" b="1">
                <a:solidFill>
                  <a:prstClr val="black"/>
                </a:solidFill>
                <a:latin typeface="DM Sans" pitchFamily="2" charset="0"/>
              </a:rPr>
              <a:t>Pathway</a:t>
            </a:r>
          </a:p>
        </p:txBody>
      </p:sp>
      <p:sp>
        <p:nvSpPr>
          <p:cNvPr id="31" name="Text Box 49">
            <a:extLst>
              <a:ext uri="{FF2B5EF4-FFF2-40B4-BE49-F238E27FC236}">
                <a16:creationId xmlns:a16="http://schemas.microsoft.com/office/drawing/2014/main" id="{DAB2C0D6-BFD6-4372-9C14-6CC71DD86C4C}"/>
              </a:ext>
            </a:extLst>
          </p:cNvPr>
          <p:cNvSpPr txBox="1">
            <a:spLocks noChangeArrowheads="1"/>
          </p:cNvSpPr>
          <p:nvPr/>
        </p:nvSpPr>
        <p:spPr bwMode="auto">
          <a:xfrm rot="16200000">
            <a:off x="-678986" y="3675835"/>
            <a:ext cx="3040856" cy="369332"/>
          </a:xfrm>
          <a:prstGeom prst="rect">
            <a:avLst/>
          </a:prstGeom>
          <a:noFill/>
          <a:ln w="9525">
            <a:noFill/>
            <a:miter lim="800000"/>
            <a:headEnd/>
            <a:tailEnd/>
          </a:ln>
          <a:effectLst/>
        </p:spPr>
        <p:txBody>
          <a:bodyPr>
            <a:spAutoFit/>
          </a:bodyPr>
          <a:lstStyle/>
          <a:p>
            <a:pPr algn="ctr" defTabSz="685766">
              <a:spcBef>
                <a:spcPct val="50000"/>
              </a:spcBef>
            </a:pPr>
            <a:r>
              <a:rPr lang="en-CA" sz="1800" b="1" dirty="0">
                <a:solidFill>
                  <a:prstClr val="black"/>
                </a:solidFill>
                <a:latin typeface="DM Sans" pitchFamily="2" charset="0"/>
              </a:rPr>
              <a:t>Experience</a:t>
            </a:r>
          </a:p>
        </p:txBody>
      </p:sp>
      <p:sp>
        <p:nvSpPr>
          <p:cNvPr id="32" name="Text Box 15">
            <a:extLst>
              <a:ext uri="{FF2B5EF4-FFF2-40B4-BE49-F238E27FC236}">
                <a16:creationId xmlns:a16="http://schemas.microsoft.com/office/drawing/2014/main" id="{40ED6359-4AA3-407D-8CBB-405BA5F0DDA8}"/>
              </a:ext>
            </a:extLst>
          </p:cNvPr>
          <p:cNvSpPr txBox="1">
            <a:spLocks noChangeArrowheads="1"/>
          </p:cNvSpPr>
          <p:nvPr/>
        </p:nvSpPr>
        <p:spPr bwMode="auto">
          <a:xfrm>
            <a:off x="5203297" y="3778349"/>
            <a:ext cx="1182291" cy="276999"/>
          </a:xfrm>
          <a:prstGeom prst="rect">
            <a:avLst/>
          </a:prstGeom>
          <a:noFill/>
          <a:ln w="9525">
            <a:noFill/>
            <a:miter lim="800000"/>
            <a:headEnd/>
            <a:tailEnd/>
          </a:ln>
          <a:effectLst/>
        </p:spPr>
        <p:txBody>
          <a:bodyPr>
            <a:spAutoFit/>
          </a:bodyPr>
          <a:lstStyle/>
          <a:p>
            <a:pPr algn="ctr" defTabSz="685766">
              <a:spcBef>
                <a:spcPct val="50000"/>
              </a:spcBef>
            </a:pPr>
            <a:r>
              <a:rPr kumimoji="1" lang="en-CA" sz="1200">
                <a:latin typeface="DM Sans" pitchFamily="2" charset="0"/>
              </a:rPr>
              <a:t>RESILIENCE</a:t>
            </a:r>
          </a:p>
        </p:txBody>
      </p:sp>
      <p:sp>
        <p:nvSpPr>
          <p:cNvPr id="29" name="Oval 12">
            <a:extLst>
              <a:ext uri="{FF2B5EF4-FFF2-40B4-BE49-F238E27FC236}">
                <a16:creationId xmlns:a16="http://schemas.microsoft.com/office/drawing/2014/main" id="{04541F61-396E-D349-8112-A78F66F416B9}"/>
              </a:ext>
            </a:extLst>
          </p:cNvPr>
          <p:cNvSpPr/>
          <p:nvPr/>
        </p:nvSpPr>
        <p:spPr>
          <a:xfrm rot="5149364">
            <a:off x="5109537" y="5927218"/>
            <a:ext cx="624482" cy="635238"/>
          </a:xfrm>
          <a:prstGeom prst="ellipse">
            <a:avLst/>
          </a:prstGeom>
          <a:solidFill>
            <a:srgbClr val="ED7D31"/>
          </a:solidFill>
          <a:ln w="1841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4" name="Oval 14">
            <a:extLst>
              <a:ext uri="{FF2B5EF4-FFF2-40B4-BE49-F238E27FC236}">
                <a16:creationId xmlns:a16="http://schemas.microsoft.com/office/drawing/2014/main" id="{8B6D9781-638B-9745-B58F-FB26B01DCD3D}"/>
              </a:ext>
            </a:extLst>
          </p:cNvPr>
          <p:cNvSpPr/>
          <p:nvPr/>
        </p:nvSpPr>
        <p:spPr>
          <a:xfrm rot="5149364">
            <a:off x="9825659" y="1080038"/>
            <a:ext cx="281723" cy="281723"/>
          </a:xfrm>
          <a:prstGeom prst="ellipse">
            <a:avLst/>
          </a:prstGeom>
          <a:solidFill>
            <a:srgbClr val="FFC000"/>
          </a:solidFill>
          <a:ln w="1841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5" name="Oval 10">
            <a:extLst>
              <a:ext uri="{FF2B5EF4-FFF2-40B4-BE49-F238E27FC236}">
                <a16:creationId xmlns:a16="http://schemas.microsoft.com/office/drawing/2014/main" id="{8F58382B-EA64-2C47-8064-EF8F5D5E773A}"/>
              </a:ext>
            </a:extLst>
          </p:cNvPr>
          <p:cNvSpPr/>
          <p:nvPr/>
        </p:nvSpPr>
        <p:spPr>
          <a:xfrm rot="5149364">
            <a:off x="111189" y="3938508"/>
            <a:ext cx="352094" cy="363116"/>
          </a:xfrm>
          <a:prstGeom prst="ellipse">
            <a:avLst/>
          </a:prstGeom>
          <a:solidFill>
            <a:srgbClr val="70AD47"/>
          </a:solidFill>
          <a:ln w="1841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4" name="Image 3">
            <a:extLst>
              <a:ext uri="{FF2B5EF4-FFF2-40B4-BE49-F238E27FC236}">
                <a16:creationId xmlns:a16="http://schemas.microsoft.com/office/drawing/2014/main" id="{86C26AAA-0ECA-1959-3CBB-79CC3D92F8F7}"/>
              </a:ext>
            </a:extLst>
          </p:cNvPr>
          <p:cNvPicPr>
            <a:picLocks noChangeAspect="1"/>
          </p:cNvPicPr>
          <p:nvPr/>
        </p:nvPicPr>
        <p:blipFill rotWithShape="1">
          <a:blip r:embed="rId5">
            <a:alphaModFix/>
          </a:blip>
          <a:srcRect l="-8421" t="70" r="-51733" b="-8820"/>
          <a:stretch/>
        </p:blipFill>
        <p:spPr>
          <a:xfrm>
            <a:off x="7511914" y="1909178"/>
            <a:ext cx="7668000" cy="3345612"/>
          </a:xfrm>
          <a:prstGeom prst="rect">
            <a:avLst/>
          </a:prstGeom>
        </p:spPr>
      </p:pic>
      <p:sp>
        <p:nvSpPr>
          <p:cNvPr id="7" name="Oval 13">
            <a:extLst>
              <a:ext uri="{FF2B5EF4-FFF2-40B4-BE49-F238E27FC236}">
                <a16:creationId xmlns:a16="http://schemas.microsoft.com/office/drawing/2014/main" id="{89BD191A-E19B-6C00-4D15-A05DCA0BC1B7}"/>
              </a:ext>
            </a:extLst>
          </p:cNvPr>
          <p:cNvSpPr/>
          <p:nvPr/>
        </p:nvSpPr>
        <p:spPr>
          <a:xfrm rot="5149364">
            <a:off x="10940857" y="6188977"/>
            <a:ext cx="449467" cy="516258"/>
          </a:xfrm>
          <a:prstGeom prst="ellipse">
            <a:avLst/>
          </a:prstGeom>
          <a:solidFill>
            <a:srgbClr val="4472C4"/>
          </a:solidFill>
          <a:ln w="1841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 name="Espace réservé du pied de page 1">
            <a:extLst>
              <a:ext uri="{FF2B5EF4-FFF2-40B4-BE49-F238E27FC236}">
                <a16:creationId xmlns:a16="http://schemas.microsoft.com/office/drawing/2014/main" id="{539CC1C6-8471-B940-633C-D9F9C175BC0C}"/>
              </a:ext>
            </a:extLst>
          </p:cNvPr>
          <p:cNvSpPr txBox="1">
            <a:spLocks/>
          </p:cNvSpPr>
          <p:nvPr/>
        </p:nvSpPr>
        <p:spPr>
          <a:xfrm>
            <a:off x="215438" y="6479177"/>
            <a:ext cx="5279158" cy="245714"/>
          </a:xfrm>
          <a:prstGeom prst="rect">
            <a:avLst/>
          </a:prstGeom>
        </p:spPr>
        <p:txBody>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US" sz="1000" dirty="0"/>
              <a:t>© All rights reserved, </a:t>
            </a:r>
            <a:r>
              <a:rPr lang="en-US" sz="1000" dirty="0" err="1"/>
              <a:t>Fondation</a:t>
            </a:r>
            <a:r>
              <a:rPr lang="en-US" sz="1000" dirty="0"/>
              <a:t> Dr Julien, Child’s Rights Approach to Child Health,  October  2023</a:t>
            </a:r>
            <a:endParaRPr lang="en-US" sz="1000" dirty="0">
              <a:cs typeface="Helvetica" panose="020B0604020202020204" pitchFamily="34" charset="0"/>
            </a:endParaRPr>
          </a:p>
        </p:txBody>
      </p:sp>
    </p:spTree>
    <p:extLst>
      <p:ext uri="{BB962C8B-B14F-4D97-AF65-F5344CB8AC3E}">
        <p14:creationId xmlns:p14="http://schemas.microsoft.com/office/powerpoint/2010/main" val="4838577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E586197-7E94-4702-9E89-ED83E3D575D0}"/>
              </a:ext>
            </a:extLst>
          </p:cNvPr>
          <p:cNvSpPr>
            <a:spLocks noGrp="1"/>
          </p:cNvSpPr>
          <p:nvPr>
            <p:ph type="title"/>
          </p:nvPr>
        </p:nvSpPr>
        <p:spPr>
          <a:xfrm>
            <a:off x="630209" y="326610"/>
            <a:ext cx="10931583" cy="600301"/>
          </a:xfrm>
        </p:spPr>
        <p:txBody>
          <a:bodyPr>
            <a:noAutofit/>
          </a:bodyPr>
          <a:lstStyle/>
          <a:p>
            <a:r>
              <a:rPr lang="en-CA" sz="3733" dirty="0"/>
              <a:t>The Canadian Community Social Pediatrics Model</a:t>
            </a:r>
          </a:p>
        </p:txBody>
      </p:sp>
      <p:sp>
        <p:nvSpPr>
          <p:cNvPr id="5" name="Espace réservé du numéro de diapositive 4">
            <a:extLst>
              <a:ext uri="{FF2B5EF4-FFF2-40B4-BE49-F238E27FC236}">
                <a16:creationId xmlns:a16="http://schemas.microsoft.com/office/drawing/2014/main" id="{306756EB-A848-46D0-A1BC-A2911D1A2B0A}"/>
              </a:ext>
            </a:extLst>
          </p:cNvPr>
          <p:cNvSpPr>
            <a:spLocks noGrp="1"/>
          </p:cNvSpPr>
          <p:nvPr>
            <p:ph type="sldNum" sz="quarter" idx="11"/>
          </p:nvPr>
        </p:nvSpPr>
        <p:spPr>
          <a:xfrm>
            <a:off x="11088555" y="6336022"/>
            <a:ext cx="504032" cy="365125"/>
          </a:xfrm>
        </p:spPr>
        <p:txBody>
          <a:bodyPr/>
          <a:lstStyle/>
          <a:p>
            <a:fld id="{B61EB2ED-C2A8-4ED6-A438-7354FE989FEF}" type="slidenum">
              <a:rPr lang="fr-CA" smtClean="0"/>
              <a:pPr/>
              <a:t>19</a:t>
            </a:fld>
            <a:endParaRPr lang="fr-CA"/>
          </a:p>
        </p:txBody>
      </p:sp>
      <p:sp>
        <p:nvSpPr>
          <p:cNvPr id="13" name="ZoneTexte 12">
            <a:extLst>
              <a:ext uri="{FF2B5EF4-FFF2-40B4-BE49-F238E27FC236}">
                <a16:creationId xmlns:a16="http://schemas.microsoft.com/office/drawing/2014/main" id="{9F60A9DA-3572-4515-FF38-5C33CB14026D}"/>
              </a:ext>
            </a:extLst>
          </p:cNvPr>
          <p:cNvSpPr txBox="1"/>
          <p:nvPr/>
        </p:nvSpPr>
        <p:spPr>
          <a:xfrm>
            <a:off x="630209" y="1194142"/>
            <a:ext cx="10931583" cy="461665"/>
          </a:xfrm>
          <a:prstGeom prst="rect">
            <a:avLst/>
          </a:prstGeom>
          <a:noFill/>
        </p:spPr>
        <p:txBody>
          <a:bodyPr wrap="square">
            <a:spAutoFit/>
          </a:bodyPr>
          <a:lstStyle/>
          <a:p>
            <a:r>
              <a:rPr lang="en-CA" b="1" dirty="0"/>
              <a:t>A Comprehensive Child-Rights Approach to Health for Powerful Outputs</a:t>
            </a:r>
          </a:p>
        </p:txBody>
      </p:sp>
      <p:sp>
        <p:nvSpPr>
          <p:cNvPr id="9" name="ZoneTexte 8">
            <a:extLst>
              <a:ext uri="{FF2B5EF4-FFF2-40B4-BE49-F238E27FC236}">
                <a16:creationId xmlns:a16="http://schemas.microsoft.com/office/drawing/2014/main" id="{A3A2A723-931A-8B50-D9C6-F6EF464BE1F5}"/>
              </a:ext>
            </a:extLst>
          </p:cNvPr>
          <p:cNvSpPr txBox="1"/>
          <p:nvPr/>
        </p:nvSpPr>
        <p:spPr>
          <a:xfrm>
            <a:off x="1444284" y="1969838"/>
            <a:ext cx="10057081" cy="3827523"/>
          </a:xfrm>
          <a:prstGeom prst="rect">
            <a:avLst/>
          </a:prstGeom>
          <a:noFill/>
        </p:spPr>
        <p:txBody>
          <a:bodyPr wrap="square">
            <a:spAutoFit/>
          </a:bodyPr>
          <a:lstStyle/>
          <a:p>
            <a:r>
              <a:rPr lang="en-CA" sz="1867" b="1" dirty="0"/>
              <a:t>Accessibility to a transdisciplinary team</a:t>
            </a:r>
          </a:p>
          <a:p>
            <a:r>
              <a:rPr lang="en-US" sz="1867" dirty="0"/>
              <a:t>within the community</a:t>
            </a:r>
            <a:endParaRPr lang="en-CA" sz="1867" dirty="0"/>
          </a:p>
          <a:p>
            <a:endParaRPr lang="en-CA" sz="1867" dirty="0"/>
          </a:p>
          <a:p>
            <a:r>
              <a:rPr lang="en-CA" sz="1867" b="1" dirty="0"/>
              <a:t>Early identification and stimulation</a:t>
            </a:r>
          </a:p>
          <a:p>
            <a:r>
              <a:rPr lang="en-CA" sz="1867" dirty="0"/>
              <a:t>of all vulnerable children(  Diagnosis?)</a:t>
            </a:r>
          </a:p>
          <a:p>
            <a:endParaRPr lang="en-CA" sz="1867" dirty="0"/>
          </a:p>
          <a:p>
            <a:r>
              <a:rPr lang="en-CA" sz="1867" b="1" dirty="0"/>
              <a:t>Environments adapted for maximum child participation</a:t>
            </a:r>
          </a:p>
          <a:p>
            <a:r>
              <a:rPr lang="en-CA" sz="1867" dirty="0"/>
              <a:t>keeping them engaged and motivated as ambassadors and persons with power</a:t>
            </a:r>
          </a:p>
          <a:p>
            <a:endParaRPr lang="en-CA" sz="1867" dirty="0"/>
          </a:p>
          <a:p>
            <a:r>
              <a:rPr lang="en-CA" sz="1867" b="1" dirty="0"/>
              <a:t>Powerful protective circle shaped for each child with all people acting around the child</a:t>
            </a:r>
          </a:p>
          <a:p>
            <a:endParaRPr lang="en-CA" sz="1867" dirty="0"/>
          </a:p>
          <a:p>
            <a:r>
              <a:rPr lang="en-CA" sz="1867" b="1" dirty="0"/>
              <a:t>Access to all needed support to maintain brain and genetic integrity (gene interactions)</a:t>
            </a:r>
          </a:p>
          <a:p>
            <a:r>
              <a:rPr lang="en-CA" sz="1867" dirty="0"/>
              <a:t>for a better life outcome</a:t>
            </a:r>
          </a:p>
        </p:txBody>
      </p:sp>
      <p:pic>
        <p:nvPicPr>
          <p:cNvPr id="11" name="Image 10" descr="Une image contenant clipart, Graphique, graphisme, symbole&#10;&#10;Description générée automatiquement">
            <a:extLst>
              <a:ext uri="{FF2B5EF4-FFF2-40B4-BE49-F238E27FC236}">
                <a16:creationId xmlns:a16="http://schemas.microsoft.com/office/drawing/2014/main" id="{FD3DEE2C-1C67-895E-C09C-4C665C7678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1003" y="2864773"/>
            <a:ext cx="601583" cy="601583"/>
          </a:xfrm>
          <a:prstGeom prst="rect">
            <a:avLst/>
          </a:prstGeom>
        </p:spPr>
      </p:pic>
      <p:pic>
        <p:nvPicPr>
          <p:cNvPr id="14" name="Image 13" descr="Une image contenant clipart, illustration, Dessin animé, Graphique&#10;&#10;Description générée automatiquement">
            <a:extLst>
              <a:ext uri="{FF2B5EF4-FFF2-40B4-BE49-F238E27FC236}">
                <a16:creationId xmlns:a16="http://schemas.microsoft.com/office/drawing/2014/main" id="{3AFB3A3D-6C0F-7D70-2B0E-7F0231D438E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690637" y="5734439"/>
            <a:ext cx="601583" cy="601583"/>
          </a:xfrm>
          <a:prstGeom prst="rect">
            <a:avLst/>
          </a:prstGeom>
        </p:spPr>
      </p:pic>
      <p:pic>
        <p:nvPicPr>
          <p:cNvPr id="18" name="Image 17" descr="Une image contenant cœur, clipart, Graphique, dessin humoristique&#10;&#10;Description générée automatiquement">
            <a:extLst>
              <a:ext uri="{FF2B5EF4-FFF2-40B4-BE49-F238E27FC236}">
                <a16:creationId xmlns:a16="http://schemas.microsoft.com/office/drawing/2014/main" id="{BB694C46-D854-8407-EF43-09F76EA3D1B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9135" y="4666536"/>
            <a:ext cx="601584" cy="601584"/>
          </a:xfrm>
          <a:prstGeom prst="rect">
            <a:avLst/>
          </a:prstGeom>
        </p:spPr>
      </p:pic>
      <p:pic>
        <p:nvPicPr>
          <p:cNvPr id="20" name="Image 19" descr="Une image contenant logo, symbole, clipart, Graphique&#10;&#10;Description générée automatiquement">
            <a:extLst>
              <a:ext uri="{FF2B5EF4-FFF2-40B4-BE49-F238E27FC236}">
                <a16:creationId xmlns:a16="http://schemas.microsoft.com/office/drawing/2014/main" id="{44FB3612-C154-A90C-C5BD-04FEACAFCDD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0637" y="3645717"/>
            <a:ext cx="601583" cy="601583"/>
          </a:xfrm>
          <a:prstGeom prst="rect">
            <a:avLst/>
          </a:prstGeom>
        </p:spPr>
      </p:pic>
      <p:pic>
        <p:nvPicPr>
          <p:cNvPr id="22" name="Image 21" descr="Une image contenant symbole, Graphique, clipart, Police&#10;&#10;Description générée automatiquement">
            <a:extLst>
              <a:ext uri="{FF2B5EF4-FFF2-40B4-BE49-F238E27FC236}">
                <a16:creationId xmlns:a16="http://schemas.microsoft.com/office/drawing/2014/main" id="{C5079A09-9224-BC0F-1CD8-7DA2B46DD68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91918" y="1993780"/>
            <a:ext cx="600301" cy="600301"/>
          </a:xfrm>
          <a:prstGeom prst="rect">
            <a:avLst/>
          </a:prstGeom>
        </p:spPr>
      </p:pic>
      <p:sp>
        <p:nvSpPr>
          <p:cNvPr id="4" name="Espace réservé du pied de page 1">
            <a:extLst>
              <a:ext uri="{FF2B5EF4-FFF2-40B4-BE49-F238E27FC236}">
                <a16:creationId xmlns:a16="http://schemas.microsoft.com/office/drawing/2014/main" id="{FC13EA3A-3DD4-045B-EC8E-9A197A7C9CDF}"/>
              </a:ext>
            </a:extLst>
          </p:cNvPr>
          <p:cNvSpPr txBox="1">
            <a:spLocks/>
          </p:cNvSpPr>
          <p:nvPr/>
        </p:nvSpPr>
        <p:spPr>
          <a:xfrm>
            <a:off x="215438" y="6479177"/>
            <a:ext cx="5279158" cy="245714"/>
          </a:xfrm>
          <a:prstGeom prst="rect">
            <a:avLst/>
          </a:prstGeom>
        </p:spPr>
        <p:txBody>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US" sz="1000" dirty="0"/>
              <a:t>© All rights reserved, </a:t>
            </a:r>
            <a:r>
              <a:rPr lang="en-US" sz="1000" dirty="0" err="1"/>
              <a:t>Fondation</a:t>
            </a:r>
            <a:r>
              <a:rPr lang="en-US" sz="1000" dirty="0"/>
              <a:t> Dr Julien, Child’s Rights Approach to Child Health,  October  2023</a:t>
            </a:r>
            <a:endParaRPr lang="en-US" sz="1000" dirty="0">
              <a:cs typeface="Helvetica" panose="020B0604020202020204" pitchFamily="34" charset="0"/>
            </a:endParaRPr>
          </a:p>
        </p:txBody>
      </p:sp>
    </p:spTree>
    <p:extLst>
      <p:ext uri="{BB962C8B-B14F-4D97-AF65-F5344CB8AC3E}">
        <p14:creationId xmlns:p14="http://schemas.microsoft.com/office/powerpoint/2010/main" val="38588557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3E65FB1-90A2-E040-EDCB-28165C0CB810}"/>
              </a:ext>
            </a:extLst>
          </p:cNvPr>
          <p:cNvSpPr>
            <a:spLocks noGrp="1"/>
          </p:cNvSpPr>
          <p:nvPr>
            <p:ph type="title"/>
          </p:nvPr>
        </p:nvSpPr>
        <p:spPr/>
        <p:txBody>
          <a:bodyPr/>
          <a:lstStyle/>
          <a:p>
            <a:r>
              <a:rPr lang="fr-FR" b="1" dirty="0" err="1"/>
              <a:t>Two</a:t>
            </a:r>
            <a:r>
              <a:rPr lang="fr-FR" b="1" dirty="0"/>
              <a:t> goals</a:t>
            </a:r>
          </a:p>
        </p:txBody>
      </p:sp>
      <p:sp>
        <p:nvSpPr>
          <p:cNvPr id="3" name="Espace réservé du contenu 2">
            <a:extLst>
              <a:ext uri="{FF2B5EF4-FFF2-40B4-BE49-F238E27FC236}">
                <a16:creationId xmlns:a16="http://schemas.microsoft.com/office/drawing/2014/main" id="{91493E40-6191-8261-7F3C-4224274AB73D}"/>
              </a:ext>
            </a:extLst>
          </p:cNvPr>
          <p:cNvSpPr>
            <a:spLocks noGrp="1"/>
          </p:cNvSpPr>
          <p:nvPr>
            <p:ph idx="1"/>
          </p:nvPr>
        </p:nvSpPr>
        <p:spPr/>
        <p:txBody>
          <a:bodyPr/>
          <a:lstStyle/>
          <a:p>
            <a:r>
              <a:rPr lang="fr-FR" dirty="0"/>
              <a:t>1-Understanding The innovative practice of </a:t>
            </a:r>
          </a:p>
          <a:p>
            <a:pPr marL="0" indent="0">
              <a:buNone/>
            </a:pPr>
            <a:r>
              <a:rPr lang="fr-FR" dirty="0" err="1"/>
              <a:t>community</a:t>
            </a:r>
            <a:r>
              <a:rPr lang="fr-FR" dirty="0"/>
              <a:t> social </a:t>
            </a:r>
            <a:r>
              <a:rPr lang="fr-FR" dirty="0" err="1"/>
              <a:t>pediatric</a:t>
            </a:r>
            <a:endParaRPr lang="fr-FR" dirty="0"/>
          </a:p>
          <a:p>
            <a:endParaRPr lang="fr-FR" dirty="0"/>
          </a:p>
          <a:p>
            <a:endParaRPr lang="fr-FR" dirty="0"/>
          </a:p>
          <a:p>
            <a:endParaRPr lang="fr-FR" dirty="0"/>
          </a:p>
          <a:p>
            <a:endParaRPr lang="fr-FR" dirty="0"/>
          </a:p>
          <a:p>
            <a:r>
              <a:rPr lang="fr-FR" dirty="0"/>
              <a:t>2-Recognizing the </a:t>
            </a:r>
            <a:r>
              <a:rPr lang="fr-FR" dirty="0" err="1"/>
              <a:t>added</a:t>
            </a:r>
            <a:r>
              <a:rPr lang="fr-FR" dirty="0"/>
              <a:t> value of the </a:t>
            </a:r>
            <a:r>
              <a:rPr lang="fr-FR" dirty="0" err="1"/>
              <a:t>child’s</a:t>
            </a:r>
            <a:r>
              <a:rPr lang="fr-FR" dirty="0"/>
              <a:t> active participation in the </a:t>
            </a:r>
            <a:r>
              <a:rPr lang="fr-FR" dirty="0" err="1"/>
              <a:t>decision-making</a:t>
            </a:r>
            <a:r>
              <a:rPr lang="fr-FR" dirty="0"/>
              <a:t> process </a:t>
            </a:r>
            <a:r>
              <a:rPr lang="fr-FR" dirty="0" err="1"/>
              <a:t>regarding</a:t>
            </a:r>
            <a:r>
              <a:rPr lang="fr-FR" dirty="0"/>
              <a:t> </a:t>
            </a:r>
            <a:r>
              <a:rPr lang="fr-FR" dirty="0" err="1"/>
              <a:t>his</a:t>
            </a:r>
            <a:r>
              <a:rPr lang="fr-FR" dirty="0"/>
              <a:t>/</a:t>
            </a:r>
            <a:r>
              <a:rPr lang="fr-FR" dirty="0" err="1"/>
              <a:t>her</a:t>
            </a:r>
            <a:r>
              <a:rPr lang="fr-FR" dirty="0"/>
              <a:t> global </a:t>
            </a:r>
            <a:r>
              <a:rPr lang="fr-FR" dirty="0" err="1"/>
              <a:t>heath</a:t>
            </a:r>
            <a:r>
              <a:rPr lang="fr-FR" dirty="0"/>
              <a:t> </a:t>
            </a:r>
            <a:r>
              <a:rPr lang="fr-FR" dirty="0" err="1"/>
              <a:t>status</a:t>
            </a:r>
            <a:r>
              <a:rPr lang="fr-FR" dirty="0"/>
              <a:t> and </a:t>
            </a:r>
            <a:r>
              <a:rPr lang="fr-FR" dirty="0" err="1"/>
              <a:t>needs</a:t>
            </a:r>
            <a:r>
              <a:rPr lang="fr-FR" dirty="0"/>
              <a:t> for support and  </a:t>
            </a:r>
            <a:r>
              <a:rPr lang="fr-FR" dirty="0" err="1"/>
              <a:t>treatment</a:t>
            </a:r>
            <a:endParaRPr lang="fr-FR" dirty="0"/>
          </a:p>
        </p:txBody>
      </p:sp>
      <p:sp>
        <p:nvSpPr>
          <p:cNvPr id="4" name="Espace réservé du pied de page 3">
            <a:extLst>
              <a:ext uri="{FF2B5EF4-FFF2-40B4-BE49-F238E27FC236}">
                <a16:creationId xmlns:a16="http://schemas.microsoft.com/office/drawing/2014/main" id="{3996BB0F-3215-0786-5203-D84D54FCA02E}"/>
              </a:ext>
            </a:extLst>
          </p:cNvPr>
          <p:cNvSpPr>
            <a:spLocks noGrp="1"/>
          </p:cNvSpPr>
          <p:nvPr>
            <p:ph type="ftr" sz="quarter" idx="11"/>
          </p:nvPr>
        </p:nvSpPr>
        <p:spPr/>
        <p:txBody>
          <a:bodyPr/>
          <a:lstStyle/>
          <a:p>
            <a:endParaRPr lang="fr-CA"/>
          </a:p>
        </p:txBody>
      </p:sp>
    </p:spTree>
    <p:extLst>
      <p:ext uri="{BB962C8B-B14F-4D97-AF65-F5344CB8AC3E}">
        <p14:creationId xmlns:p14="http://schemas.microsoft.com/office/powerpoint/2010/main" val="21586321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descr="Une image contenant habits, personne, Visage humain, debout&#10;&#10;Description générée automatiquement">
            <a:extLst>
              <a:ext uri="{FF2B5EF4-FFF2-40B4-BE49-F238E27FC236}">
                <a16:creationId xmlns:a16="http://schemas.microsoft.com/office/drawing/2014/main" id="{442AA997-472E-8B03-1BD0-645F1531C2C8}"/>
              </a:ext>
            </a:extLst>
          </p:cNvPr>
          <p:cNvPicPr>
            <a:picLocks noChangeAspect="1"/>
          </p:cNvPicPr>
          <p:nvPr/>
        </p:nvPicPr>
        <p:blipFill rotWithShape="1">
          <a:blip r:embed="rId3">
            <a:extLst>
              <a:ext uri="{28A0092B-C50C-407E-A947-70E740481C1C}">
                <a14:useLocalDpi xmlns:a14="http://schemas.microsoft.com/office/drawing/2010/main" val="0"/>
              </a:ext>
            </a:extLst>
          </a:blip>
          <a:srcRect l="21419" r="13229" b="2"/>
          <a:stretch/>
        </p:blipFill>
        <p:spPr>
          <a:xfrm>
            <a:off x="-2008928" y="1039956"/>
            <a:ext cx="7846752" cy="8014488"/>
          </a:xfrm>
          <a:prstGeom prst="ellipse">
            <a:avLst/>
          </a:prstGeom>
          <a:noFill/>
        </p:spPr>
      </p:pic>
      <p:sp>
        <p:nvSpPr>
          <p:cNvPr id="5" name="Espace réservé du numéro de diapositive 4">
            <a:extLst>
              <a:ext uri="{FF2B5EF4-FFF2-40B4-BE49-F238E27FC236}">
                <a16:creationId xmlns:a16="http://schemas.microsoft.com/office/drawing/2014/main" id="{306756EB-A848-46D0-A1BC-A2911D1A2B0A}"/>
              </a:ext>
            </a:extLst>
          </p:cNvPr>
          <p:cNvSpPr>
            <a:spLocks noGrp="1"/>
          </p:cNvSpPr>
          <p:nvPr>
            <p:ph type="sldNum" sz="quarter" idx="15"/>
          </p:nvPr>
        </p:nvSpPr>
        <p:spPr>
          <a:xfrm>
            <a:off x="11088555" y="6174763"/>
            <a:ext cx="504032" cy="365125"/>
          </a:xfrm>
        </p:spPr>
        <p:txBody>
          <a:bodyPr anchor="ctr">
            <a:normAutofit/>
          </a:bodyPr>
          <a:lstStyle/>
          <a:p>
            <a:pPr>
              <a:spcAft>
                <a:spcPts val="800"/>
              </a:spcAft>
            </a:pPr>
            <a:fld id="{B61EB2ED-C2A8-4ED6-A438-7354FE989FEF}" type="slidenum">
              <a:rPr lang="fr-CA" smtClean="0"/>
              <a:pPr>
                <a:spcAft>
                  <a:spcPts val="800"/>
                </a:spcAft>
              </a:pPr>
              <a:t>20</a:t>
            </a:fld>
            <a:endParaRPr lang="fr-CA"/>
          </a:p>
        </p:txBody>
      </p:sp>
      <p:sp>
        <p:nvSpPr>
          <p:cNvPr id="3" name="Espace réservé du contenu 2">
            <a:extLst>
              <a:ext uri="{FF2B5EF4-FFF2-40B4-BE49-F238E27FC236}">
                <a16:creationId xmlns:a16="http://schemas.microsoft.com/office/drawing/2014/main" id="{34481124-5930-CA6C-F682-5849560AE480}"/>
              </a:ext>
            </a:extLst>
          </p:cNvPr>
          <p:cNvSpPr>
            <a:spLocks noGrp="1"/>
          </p:cNvSpPr>
          <p:nvPr>
            <p:ph idx="1"/>
          </p:nvPr>
        </p:nvSpPr>
        <p:spPr>
          <a:xfrm>
            <a:off x="6106187" y="2132856"/>
            <a:ext cx="5486400" cy="4224469"/>
          </a:xfrm>
        </p:spPr>
        <p:txBody>
          <a:bodyPr>
            <a:normAutofit lnSpcReduction="10000"/>
          </a:bodyPr>
          <a:lstStyle/>
          <a:p>
            <a:pPr>
              <a:lnSpc>
                <a:spcPct val="90000"/>
              </a:lnSpc>
            </a:pPr>
            <a:r>
              <a:rPr lang="en-CA" sz="2000" dirty="0"/>
              <a:t>Empowered children and families</a:t>
            </a:r>
          </a:p>
          <a:p>
            <a:pPr>
              <a:lnSpc>
                <a:spcPct val="90000"/>
              </a:lnSpc>
            </a:pPr>
            <a:endParaRPr lang="en-CA" sz="2000" dirty="0"/>
          </a:p>
          <a:p>
            <a:pPr>
              <a:lnSpc>
                <a:spcPct val="90000"/>
              </a:lnSpc>
            </a:pPr>
            <a:r>
              <a:rPr lang="en-CA" sz="2000" dirty="0"/>
              <a:t>Stronger communities</a:t>
            </a:r>
          </a:p>
          <a:p>
            <a:pPr>
              <a:lnSpc>
                <a:spcPct val="90000"/>
              </a:lnSpc>
            </a:pPr>
            <a:endParaRPr lang="en-CA" sz="2000" dirty="0"/>
          </a:p>
          <a:p>
            <a:pPr>
              <a:lnSpc>
                <a:spcPct val="90000"/>
              </a:lnSpc>
            </a:pPr>
            <a:r>
              <a:rPr lang="en-CA" sz="2000" dirty="0"/>
              <a:t>No child falling into cracks</a:t>
            </a:r>
          </a:p>
          <a:p>
            <a:pPr>
              <a:lnSpc>
                <a:spcPct val="90000"/>
              </a:lnSpc>
            </a:pPr>
            <a:endParaRPr lang="en-CA" sz="2000" dirty="0"/>
          </a:p>
          <a:p>
            <a:pPr>
              <a:lnSpc>
                <a:spcPct val="90000"/>
              </a:lnSpc>
            </a:pPr>
            <a:r>
              <a:rPr lang="en-CA" sz="2000" dirty="0"/>
              <a:t>Social equity </a:t>
            </a:r>
          </a:p>
          <a:p>
            <a:pPr>
              <a:lnSpc>
                <a:spcPct val="90000"/>
              </a:lnSpc>
            </a:pPr>
            <a:endParaRPr lang="en-CA" sz="2000" dirty="0"/>
          </a:p>
          <a:p>
            <a:pPr>
              <a:lnSpc>
                <a:spcPct val="90000"/>
              </a:lnSpc>
            </a:pPr>
            <a:r>
              <a:rPr lang="en-CA" sz="2000" dirty="0"/>
              <a:t>Brain integrity</a:t>
            </a:r>
          </a:p>
          <a:p>
            <a:pPr>
              <a:lnSpc>
                <a:spcPct val="90000"/>
              </a:lnSpc>
            </a:pPr>
            <a:endParaRPr lang="en-CA" sz="2000" dirty="0"/>
          </a:p>
          <a:p>
            <a:pPr>
              <a:lnSpc>
                <a:spcPct val="90000"/>
              </a:lnSpc>
            </a:pPr>
            <a:r>
              <a:rPr lang="en-CA" sz="2000" dirty="0"/>
              <a:t>Better future for all</a:t>
            </a:r>
          </a:p>
        </p:txBody>
      </p:sp>
      <p:sp>
        <p:nvSpPr>
          <p:cNvPr id="2" name="Titre 1">
            <a:extLst>
              <a:ext uri="{FF2B5EF4-FFF2-40B4-BE49-F238E27FC236}">
                <a16:creationId xmlns:a16="http://schemas.microsoft.com/office/drawing/2014/main" id="{BE586197-7E94-4702-9E89-ED83E3D575D0}"/>
              </a:ext>
            </a:extLst>
          </p:cNvPr>
          <p:cNvSpPr>
            <a:spLocks noGrp="1"/>
          </p:cNvSpPr>
          <p:nvPr>
            <p:ph type="title"/>
          </p:nvPr>
        </p:nvSpPr>
        <p:spPr>
          <a:xfrm>
            <a:off x="5973173" y="1270712"/>
            <a:ext cx="5486400" cy="600301"/>
          </a:xfrm>
        </p:spPr>
        <p:txBody>
          <a:bodyPr anchor="b">
            <a:normAutofit/>
          </a:bodyPr>
          <a:lstStyle/>
          <a:p>
            <a:endParaRPr lang="en-CA" sz="2400" dirty="0">
              <a:latin typeface="+mn-lt"/>
            </a:endParaRPr>
          </a:p>
        </p:txBody>
      </p:sp>
      <p:sp>
        <p:nvSpPr>
          <p:cNvPr id="6" name="Titre 1">
            <a:extLst>
              <a:ext uri="{FF2B5EF4-FFF2-40B4-BE49-F238E27FC236}">
                <a16:creationId xmlns:a16="http://schemas.microsoft.com/office/drawing/2014/main" id="{BB2A8623-488E-A3B9-DDAE-DF8D0113560B}"/>
              </a:ext>
            </a:extLst>
          </p:cNvPr>
          <p:cNvSpPr txBox="1">
            <a:spLocks/>
          </p:cNvSpPr>
          <p:nvPr/>
        </p:nvSpPr>
        <p:spPr>
          <a:xfrm>
            <a:off x="630207" y="318112"/>
            <a:ext cx="10685932" cy="600301"/>
          </a:xfrm>
          <a:prstGeom prst="rect">
            <a:avLst/>
          </a:prstGeom>
        </p:spPr>
        <p:txBody>
          <a:bodyPr vert="horz" lIns="121920" tIns="60960" rIns="121920" bIns="60960" rtlCol="0" anchor="b">
            <a:noAutofit/>
          </a:bodyPr>
          <a:lstStyle>
            <a:lvl1pPr algn="l" defTabSz="914400" rtl="0" eaLnBrk="1" latinLnBrk="0" hangingPunct="1">
              <a:lnSpc>
                <a:spcPct val="90000"/>
              </a:lnSpc>
              <a:spcBef>
                <a:spcPct val="0"/>
              </a:spcBef>
              <a:buNone/>
              <a:defRPr sz="2400" b="1" kern="1200">
                <a:solidFill>
                  <a:schemeClr val="tx1"/>
                </a:solidFill>
                <a:latin typeface="Optima" panose="02020500000000000000" charset="0"/>
                <a:ea typeface="Optima" panose="02020500000000000000" charset="0"/>
                <a:cs typeface="Optima" panose="02020500000000000000" charset="0"/>
              </a:defRPr>
            </a:lvl1pPr>
          </a:lstStyle>
          <a:p>
            <a:r>
              <a:rPr lang="en-CA" sz="3733" dirty="0"/>
              <a:t>The Community Social Pediatrics/outcomes</a:t>
            </a:r>
          </a:p>
        </p:txBody>
      </p:sp>
      <p:sp>
        <p:nvSpPr>
          <p:cNvPr id="8" name="Espace réservé du pied de page 1">
            <a:extLst>
              <a:ext uri="{FF2B5EF4-FFF2-40B4-BE49-F238E27FC236}">
                <a16:creationId xmlns:a16="http://schemas.microsoft.com/office/drawing/2014/main" id="{5FD47F61-BF9A-32A8-CA06-CFBA84F454D8}"/>
              </a:ext>
            </a:extLst>
          </p:cNvPr>
          <p:cNvSpPr txBox="1">
            <a:spLocks/>
          </p:cNvSpPr>
          <p:nvPr/>
        </p:nvSpPr>
        <p:spPr>
          <a:xfrm>
            <a:off x="5809397" y="6478868"/>
            <a:ext cx="5279158" cy="245714"/>
          </a:xfrm>
          <a:prstGeom prst="rect">
            <a:avLst/>
          </a:prstGeom>
        </p:spPr>
        <p:txBody>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US" sz="1000" dirty="0"/>
              <a:t>© All rights reserved, </a:t>
            </a:r>
            <a:r>
              <a:rPr lang="en-US" sz="1000" dirty="0" err="1"/>
              <a:t>Fondation</a:t>
            </a:r>
            <a:r>
              <a:rPr lang="en-US" sz="1000" dirty="0"/>
              <a:t> Dr Julien, Child’s Rights Approach to Child Health,  October  2023</a:t>
            </a:r>
            <a:endParaRPr lang="en-US" sz="1000" dirty="0">
              <a:cs typeface="Helvetica" panose="020B0604020202020204" pitchFamily="34" charset="0"/>
            </a:endParaRPr>
          </a:p>
        </p:txBody>
      </p:sp>
    </p:spTree>
    <p:extLst>
      <p:ext uri="{BB962C8B-B14F-4D97-AF65-F5344CB8AC3E}">
        <p14:creationId xmlns:p14="http://schemas.microsoft.com/office/powerpoint/2010/main" val="39701332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 coins arrondis 6">
            <a:extLst>
              <a:ext uri="{FF2B5EF4-FFF2-40B4-BE49-F238E27FC236}">
                <a16:creationId xmlns:a16="http://schemas.microsoft.com/office/drawing/2014/main" id="{AC4589B5-2275-A1B9-A361-509AC077A97B}"/>
              </a:ext>
            </a:extLst>
          </p:cNvPr>
          <p:cNvSpPr/>
          <p:nvPr/>
        </p:nvSpPr>
        <p:spPr>
          <a:xfrm>
            <a:off x="6355088" y="1677518"/>
            <a:ext cx="4733467" cy="2091765"/>
          </a:xfrm>
          <a:prstGeom prst="round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r"/>
            <a:r>
              <a:rPr lang="en-CA" sz="1867" b="1" dirty="0">
                <a:solidFill>
                  <a:schemeClr val="tx1"/>
                </a:solidFill>
              </a:rPr>
              <a:t>A Unique Clinical Method </a:t>
            </a:r>
          </a:p>
          <a:p>
            <a:pPr algn="r"/>
            <a:r>
              <a:rPr lang="en-CA" sz="1867" b="1" dirty="0">
                <a:solidFill>
                  <a:schemeClr val="tx1"/>
                </a:solidFill>
              </a:rPr>
              <a:t>(proximity and respect as </a:t>
            </a:r>
            <a:r>
              <a:rPr lang="en-CA" sz="1867" b="1" dirty="0" err="1">
                <a:solidFill>
                  <a:schemeClr val="tx1"/>
                </a:solidFill>
              </a:rPr>
              <a:t>powerfull</a:t>
            </a:r>
            <a:r>
              <a:rPr lang="en-CA" sz="1867" b="1" dirty="0">
                <a:solidFill>
                  <a:schemeClr val="tx1"/>
                </a:solidFill>
              </a:rPr>
              <a:t> tools)</a:t>
            </a:r>
          </a:p>
          <a:p>
            <a:pPr algn="r"/>
            <a:r>
              <a:rPr lang="en-CA" sz="1867" b="1" dirty="0">
                <a:solidFill>
                  <a:schemeClr val="tx1"/>
                </a:solidFill>
              </a:rPr>
              <a:t>E</a:t>
            </a:r>
            <a:r>
              <a:rPr lang="en-CA" sz="1867" dirty="0">
                <a:solidFill>
                  <a:schemeClr val="tx1"/>
                </a:solidFill>
              </a:rPr>
              <a:t>stablishing a spec</a:t>
            </a:r>
          </a:p>
          <a:p>
            <a:pPr algn="r"/>
            <a:r>
              <a:rPr lang="en-CA" sz="1867" b="1" dirty="0">
                <a:solidFill>
                  <a:schemeClr val="tx1"/>
                </a:solidFill>
              </a:rPr>
              <a:t>E</a:t>
            </a:r>
            <a:r>
              <a:rPr lang="en-CA" sz="1867" dirty="0">
                <a:solidFill>
                  <a:schemeClr val="tx1"/>
                </a:solidFill>
              </a:rPr>
              <a:t>xchanging</a:t>
            </a:r>
          </a:p>
          <a:p>
            <a:pPr algn="r"/>
            <a:r>
              <a:rPr lang="en-CA" sz="1867" b="1" dirty="0">
                <a:solidFill>
                  <a:schemeClr val="tx1"/>
                </a:solidFill>
              </a:rPr>
              <a:t>D</a:t>
            </a:r>
            <a:r>
              <a:rPr lang="en-CA" sz="1867" dirty="0">
                <a:solidFill>
                  <a:schemeClr val="tx1"/>
                </a:solidFill>
              </a:rPr>
              <a:t>ecoding</a:t>
            </a:r>
          </a:p>
          <a:p>
            <a:pPr algn="r"/>
            <a:r>
              <a:rPr lang="en-CA" sz="1867" b="1" dirty="0">
                <a:solidFill>
                  <a:schemeClr val="tx1"/>
                </a:solidFill>
              </a:rPr>
              <a:t>A</a:t>
            </a:r>
            <a:r>
              <a:rPr lang="en-CA" sz="1867" dirty="0">
                <a:solidFill>
                  <a:schemeClr val="tx1"/>
                </a:solidFill>
              </a:rPr>
              <a:t>ction))</a:t>
            </a:r>
          </a:p>
        </p:txBody>
      </p:sp>
      <p:sp>
        <p:nvSpPr>
          <p:cNvPr id="2" name="Titre 1">
            <a:extLst>
              <a:ext uri="{FF2B5EF4-FFF2-40B4-BE49-F238E27FC236}">
                <a16:creationId xmlns:a16="http://schemas.microsoft.com/office/drawing/2014/main" id="{BE586197-7E94-4702-9E89-ED83E3D575D0}"/>
              </a:ext>
            </a:extLst>
          </p:cNvPr>
          <p:cNvSpPr>
            <a:spLocks noGrp="1"/>
          </p:cNvSpPr>
          <p:nvPr>
            <p:ph type="title"/>
          </p:nvPr>
        </p:nvSpPr>
        <p:spPr>
          <a:xfrm>
            <a:off x="693169" y="267473"/>
            <a:ext cx="11060423" cy="1125904"/>
          </a:xfrm>
        </p:spPr>
        <p:txBody>
          <a:bodyPr>
            <a:noAutofit/>
          </a:bodyPr>
          <a:lstStyle/>
          <a:p>
            <a:pPr algn="ctr"/>
            <a:r>
              <a:rPr lang="en-CA" sz="3733"/>
              <a:t>The Community Social Pediatrics Approach – </a:t>
            </a:r>
            <a:br>
              <a:rPr lang="en-CA" sz="3733"/>
            </a:br>
            <a:r>
              <a:rPr lang="en-CA" sz="3733"/>
              <a:t>A Powerful Tool</a:t>
            </a:r>
          </a:p>
        </p:txBody>
      </p:sp>
      <p:sp>
        <p:nvSpPr>
          <p:cNvPr id="5" name="Espace réservé du numéro de diapositive 4">
            <a:extLst>
              <a:ext uri="{FF2B5EF4-FFF2-40B4-BE49-F238E27FC236}">
                <a16:creationId xmlns:a16="http://schemas.microsoft.com/office/drawing/2014/main" id="{306756EB-A848-46D0-A1BC-A2911D1A2B0A}"/>
              </a:ext>
            </a:extLst>
          </p:cNvPr>
          <p:cNvSpPr>
            <a:spLocks noGrp="1"/>
          </p:cNvSpPr>
          <p:nvPr>
            <p:ph type="sldNum" sz="quarter" idx="11"/>
          </p:nvPr>
        </p:nvSpPr>
        <p:spPr>
          <a:xfrm>
            <a:off x="11088555" y="6485539"/>
            <a:ext cx="504032" cy="365125"/>
          </a:xfrm>
        </p:spPr>
        <p:txBody>
          <a:bodyPr/>
          <a:lstStyle/>
          <a:p>
            <a:fld id="{B61EB2ED-C2A8-4ED6-A438-7354FE989FEF}" type="slidenum">
              <a:rPr lang="fr-CA" smtClean="0"/>
              <a:pPr/>
              <a:t>21</a:t>
            </a:fld>
            <a:endParaRPr lang="fr-CA"/>
          </a:p>
        </p:txBody>
      </p:sp>
      <p:sp>
        <p:nvSpPr>
          <p:cNvPr id="6" name="Espace réservé du contenu 2">
            <a:extLst>
              <a:ext uri="{FF2B5EF4-FFF2-40B4-BE49-F238E27FC236}">
                <a16:creationId xmlns:a16="http://schemas.microsoft.com/office/drawing/2014/main" id="{DE223BCA-464A-7D4D-F5B4-E86262CA5783}"/>
              </a:ext>
            </a:extLst>
          </p:cNvPr>
          <p:cNvSpPr txBox="1">
            <a:spLocks/>
          </p:cNvSpPr>
          <p:nvPr/>
        </p:nvSpPr>
        <p:spPr>
          <a:xfrm>
            <a:off x="6287147" y="1627323"/>
            <a:ext cx="4733467" cy="4734960"/>
          </a:xfrm>
          <a:prstGeom prst="rect">
            <a:avLst/>
          </a:prstGeom>
        </p:spPr>
        <p:txBody>
          <a:bodyPr vert="horz" lIns="121920" tIns="60960" rIns="121920" bIns="60960" rtlCol="0">
            <a:noAutofit/>
          </a:bodyPr>
          <a:lstStyle>
            <a:lvl1pPr marL="180000" indent="-180000" algn="l" defTabSz="720000" rtl="0" eaLnBrk="1" latinLnBrk="0" hangingPunct="1">
              <a:lnSpc>
                <a:spcPct val="100000"/>
              </a:lnSpc>
              <a:spcBef>
                <a:spcPts val="100"/>
              </a:spcBef>
              <a:spcAft>
                <a:spcPts val="400"/>
              </a:spcAft>
              <a:buFont typeface="Arial" pitchFamily="34" charset="0"/>
              <a:buChar char="•"/>
              <a:defRPr sz="1600" kern="1200">
                <a:solidFill>
                  <a:schemeClr val="tx1"/>
                </a:solidFill>
                <a:latin typeface="DM Sans" pitchFamily="2" charset="0"/>
                <a:ea typeface="+mn-ea"/>
                <a:cs typeface="Optima"/>
              </a:defRPr>
            </a:lvl1pPr>
            <a:lvl2pPr marL="540000" indent="-180000" algn="l" defTabSz="720000" rtl="0" eaLnBrk="1" latinLnBrk="0" hangingPunct="1">
              <a:lnSpc>
                <a:spcPct val="100000"/>
              </a:lnSpc>
              <a:spcBef>
                <a:spcPts val="100"/>
              </a:spcBef>
              <a:spcAft>
                <a:spcPts val="400"/>
              </a:spcAft>
              <a:buFont typeface="Arial" pitchFamily="34" charset="0"/>
              <a:buChar char="–"/>
              <a:defRPr sz="1500" kern="1200">
                <a:solidFill>
                  <a:schemeClr val="tx1"/>
                </a:solidFill>
                <a:latin typeface="DM Sans" pitchFamily="2" charset="0"/>
                <a:ea typeface="+mn-ea"/>
                <a:cs typeface="Optima"/>
              </a:defRPr>
            </a:lvl2pPr>
            <a:lvl3pPr marL="900000" indent="-180000" algn="l" defTabSz="720000" rtl="0" eaLnBrk="1" latinLnBrk="0" hangingPunct="1">
              <a:lnSpc>
                <a:spcPct val="100000"/>
              </a:lnSpc>
              <a:spcBef>
                <a:spcPts val="100"/>
              </a:spcBef>
              <a:spcAft>
                <a:spcPts val="400"/>
              </a:spcAft>
              <a:buFont typeface="Arial" pitchFamily="34" charset="0"/>
              <a:buChar char="•"/>
              <a:defRPr sz="1300" kern="1200">
                <a:solidFill>
                  <a:schemeClr val="tx1"/>
                </a:solidFill>
                <a:latin typeface="DM Sans" pitchFamily="2" charset="0"/>
                <a:ea typeface="+mn-ea"/>
                <a:cs typeface="Optima"/>
              </a:defRPr>
            </a:lvl3pPr>
            <a:lvl4pPr marL="1080000" indent="-180000" algn="l" defTabSz="720000" rtl="0" eaLnBrk="1" latinLnBrk="0" hangingPunct="1">
              <a:lnSpc>
                <a:spcPct val="100000"/>
              </a:lnSpc>
              <a:spcBef>
                <a:spcPts val="100"/>
              </a:spcBef>
              <a:spcAft>
                <a:spcPts val="400"/>
              </a:spcAft>
              <a:buFont typeface="Arial" pitchFamily="34" charset="0"/>
              <a:buChar char="–"/>
              <a:defRPr sz="1100" kern="1200">
                <a:solidFill>
                  <a:schemeClr val="tx1"/>
                </a:solidFill>
                <a:latin typeface="DM Sans" pitchFamily="2" charset="0"/>
                <a:ea typeface="+mn-ea"/>
                <a:cs typeface="Optima"/>
              </a:defRPr>
            </a:lvl4pPr>
            <a:lvl5pPr marL="1440000" indent="-180000" algn="l" defTabSz="720000" rtl="0" eaLnBrk="1" latinLnBrk="0" hangingPunct="1">
              <a:lnSpc>
                <a:spcPct val="100000"/>
              </a:lnSpc>
              <a:spcBef>
                <a:spcPts val="100"/>
              </a:spcBef>
              <a:spcAft>
                <a:spcPts val="400"/>
              </a:spcAft>
              <a:buFont typeface="Arial" pitchFamily="34" charset="0"/>
              <a:buChar char="»"/>
              <a:defRPr sz="1100" kern="1200">
                <a:solidFill>
                  <a:schemeClr val="tx1"/>
                </a:solidFill>
                <a:latin typeface="DM Sans" pitchFamily="2" charset="0"/>
                <a:ea typeface="+mn-ea"/>
                <a:cs typeface="Optima"/>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CA" sz="1733"/>
          </a:p>
        </p:txBody>
      </p:sp>
      <p:sp>
        <p:nvSpPr>
          <p:cNvPr id="8" name="Rectangle : coins arrondis 7">
            <a:extLst>
              <a:ext uri="{FF2B5EF4-FFF2-40B4-BE49-F238E27FC236}">
                <a16:creationId xmlns:a16="http://schemas.microsoft.com/office/drawing/2014/main" id="{1D2E302F-F253-3ABB-797D-CD6955A50E61}"/>
              </a:ext>
            </a:extLst>
          </p:cNvPr>
          <p:cNvSpPr/>
          <p:nvPr/>
        </p:nvSpPr>
        <p:spPr>
          <a:xfrm>
            <a:off x="6355088" y="4242927"/>
            <a:ext cx="4733467" cy="2091765"/>
          </a:xfrm>
          <a:prstGeom prst="round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r"/>
            <a:r>
              <a:rPr lang="en-US" sz="1867" b="1">
                <a:solidFill>
                  <a:schemeClr val="tx1"/>
                </a:solidFill>
              </a:rPr>
              <a:t>A Transdisciplinary Environment</a:t>
            </a:r>
          </a:p>
          <a:p>
            <a:pPr algn="r"/>
            <a:endParaRPr lang="en-US" sz="1867">
              <a:solidFill>
                <a:schemeClr val="tx1"/>
              </a:solidFill>
            </a:endParaRPr>
          </a:p>
          <a:p>
            <a:pPr algn="r"/>
            <a:r>
              <a:rPr lang="en-US" sz="1867">
                <a:solidFill>
                  <a:schemeClr val="tx1"/>
                </a:solidFill>
              </a:rPr>
              <a:t>Engaging the child, its family and community members hand in hand with CSPC professionals.</a:t>
            </a:r>
          </a:p>
          <a:p>
            <a:pPr algn="r"/>
            <a:endParaRPr lang="en-US" sz="1867">
              <a:solidFill>
                <a:schemeClr val="tx1"/>
              </a:solidFill>
            </a:endParaRPr>
          </a:p>
        </p:txBody>
      </p:sp>
      <p:sp>
        <p:nvSpPr>
          <p:cNvPr id="9" name="Rectangle : coins arrondis 8">
            <a:extLst>
              <a:ext uri="{FF2B5EF4-FFF2-40B4-BE49-F238E27FC236}">
                <a16:creationId xmlns:a16="http://schemas.microsoft.com/office/drawing/2014/main" id="{C1B571E8-338E-4F12-4AE4-D87916FA86B1}"/>
              </a:ext>
            </a:extLst>
          </p:cNvPr>
          <p:cNvSpPr/>
          <p:nvPr/>
        </p:nvSpPr>
        <p:spPr>
          <a:xfrm>
            <a:off x="950058" y="1677518"/>
            <a:ext cx="4954797" cy="2091765"/>
          </a:xfrm>
          <a:prstGeom prst="round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r>
              <a:rPr lang="en-CA" sz="1867" b="1">
                <a:solidFill>
                  <a:schemeClr val="tx1"/>
                </a:solidFill>
              </a:rPr>
              <a:t>A Comprehensive Approach to Health</a:t>
            </a:r>
          </a:p>
          <a:p>
            <a:endParaRPr lang="en-CA" sz="1867" b="1">
              <a:solidFill>
                <a:schemeClr val="tx1"/>
              </a:solidFill>
            </a:endParaRPr>
          </a:p>
          <a:p>
            <a:r>
              <a:rPr lang="en-CA" sz="1867">
                <a:solidFill>
                  <a:schemeClr val="tx1"/>
                </a:solidFill>
              </a:rPr>
              <a:t>Integrating medicine, law and social sciences.</a:t>
            </a:r>
          </a:p>
          <a:p>
            <a:endParaRPr lang="en-CA" sz="1867">
              <a:solidFill>
                <a:schemeClr val="tx1"/>
              </a:solidFill>
            </a:endParaRPr>
          </a:p>
          <a:p>
            <a:endParaRPr lang="en-CA" sz="1867">
              <a:solidFill>
                <a:schemeClr val="tx1"/>
              </a:solidFill>
            </a:endParaRPr>
          </a:p>
        </p:txBody>
      </p:sp>
      <p:sp>
        <p:nvSpPr>
          <p:cNvPr id="11" name="Rectangle : coins arrondis 10">
            <a:extLst>
              <a:ext uri="{FF2B5EF4-FFF2-40B4-BE49-F238E27FC236}">
                <a16:creationId xmlns:a16="http://schemas.microsoft.com/office/drawing/2014/main" id="{0481A639-4419-9FD0-8993-A1365385B09E}"/>
              </a:ext>
            </a:extLst>
          </p:cNvPr>
          <p:cNvSpPr/>
          <p:nvPr/>
        </p:nvSpPr>
        <p:spPr>
          <a:xfrm>
            <a:off x="950057" y="4242927"/>
            <a:ext cx="4733467" cy="2091765"/>
          </a:xfrm>
          <a:prstGeom prst="round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r>
              <a:rPr lang="en-CA" sz="1867" b="1" dirty="0">
                <a:solidFill>
                  <a:schemeClr val="tx1"/>
                </a:solidFill>
              </a:rPr>
              <a:t>Creating Protective Circles</a:t>
            </a:r>
          </a:p>
          <a:p>
            <a:endParaRPr lang="en-CA" sz="1867" b="1" dirty="0">
              <a:solidFill>
                <a:schemeClr val="tx1"/>
              </a:solidFill>
            </a:endParaRPr>
          </a:p>
          <a:p>
            <a:r>
              <a:rPr lang="en-US" sz="1867" dirty="0">
                <a:solidFill>
                  <a:schemeClr val="tx1"/>
                </a:solidFill>
              </a:rPr>
              <a:t>Leveraging the child’s strengths together with the resources of their family, the key people in their life and their community.</a:t>
            </a:r>
          </a:p>
        </p:txBody>
      </p:sp>
      <p:sp>
        <p:nvSpPr>
          <p:cNvPr id="10" name="Ellipse 9">
            <a:extLst>
              <a:ext uri="{FF2B5EF4-FFF2-40B4-BE49-F238E27FC236}">
                <a16:creationId xmlns:a16="http://schemas.microsoft.com/office/drawing/2014/main" id="{E10DEC2F-CDE2-6BF1-19E9-803E20D673BC}"/>
              </a:ext>
            </a:extLst>
          </p:cNvPr>
          <p:cNvSpPr/>
          <p:nvPr/>
        </p:nvSpPr>
        <p:spPr>
          <a:xfrm>
            <a:off x="5056144" y="2948683"/>
            <a:ext cx="2079712" cy="2109091"/>
          </a:xfrm>
          <a:prstGeom prst="ellipse">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CA" sz="1467">
                <a:solidFill>
                  <a:schemeClr val="tx1"/>
                </a:solidFill>
              </a:rPr>
              <a:t>Ensuring the child’s participation, every step of the way</a:t>
            </a:r>
          </a:p>
        </p:txBody>
      </p:sp>
      <p:pic>
        <p:nvPicPr>
          <p:cNvPr id="15" name="Image 14" descr="Une image contenant noir, obscurité&#10;&#10;Description générée automatiquement">
            <a:extLst>
              <a:ext uri="{FF2B5EF4-FFF2-40B4-BE49-F238E27FC236}">
                <a16:creationId xmlns:a16="http://schemas.microsoft.com/office/drawing/2014/main" id="{565FB583-719A-5D6B-DE1D-287858B4A46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4007404">
            <a:off x="4843110" y="2789723"/>
            <a:ext cx="2410159" cy="2410159"/>
          </a:xfrm>
          <a:prstGeom prst="rect">
            <a:avLst/>
          </a:prstGeom>
        </p:spPr>
      </p:pic>
      <p:sp>
        <p:nvSpPr>
          <p:cNvPr id="12" name="Espace réservé du pied de page 1">
            <a:extLst>
              <a:ext uri="{FF2B5EF4-FFF2-40B4-BE49-F238E27FC236}">
                <a16:creationId xmlns:a16="http://schemas.microsoft.com/office/drawing/2014/main" id="{C0CADFC2-4CE3-9500-2AB9-90650CB12B51}"/>
              </a:ext>
            </a:extLst>
          </p:cNvPr>
          <p:cNvSpPr txBox="1">
            <a:spLocks/>
          </p:cNvSpPr>
          <p:nvPr/>
        </p:nvSpPr>
        <p:spPr>
          <a:xfrm>
            <a:off x="215438" y="6479177"/>
            <a:ext cx="5279158" cy="245714"/>
          </a:xfrm>
          <a:prstGeom prst="rect">
            <a:avLst/>
          </a:prstGeom>
        </p:spPr>
        <p:txBody>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US" sz="1000" dirty="0"/>
              <a:t>© All rights reserved, </a:t>
            </a:r>
            <a:r>
              <a:rPr lang="en-US" sz="1000" dirty="0" err="1"/>
              <a:t>Fondation</a:t>
            </a:r>
            <a:r>
              <a:rPr lang="en-US" sz="1000" dirty="0"/>
              <a:t> Dr Julien, Child’s Rights Approach to Child Health,  October  2023</a:t>
            </a:r>
            <a:endParaRPr lang="en-US" sz="1000" dirty="0">
              <a:cs typeface="Helvetica" panose="020B0604020202020204" pitchFamily="34" charset="0"/>
            </a:endParaRPr>
          </a:p>
        </p:txBody>
      </p:sp>
    </p:spTree>
    <p:extLst>
      <p:ext uri="{BB962C8B-B14F-4D97-AF65-F5344CB8AC3E}">
        <p14:creationId xmlns:p14="http://schemas.microsoft.com/office/powerpoint/2010/main" val="17340575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2C6D52E-2E11-4AB3-B4E9-98C97BFC3547}"/>
              </a:ext>
            </a:extLst>
          </p:cNvPr>
          <p:cNvSpPr>
            <a:spLocks noGrp="1"/>
          </p:cNvSpPr>
          <p:nvPr>
            <p:ph type="title"/>
          </p:nvPr>
        </p:nvSpPr>
        <p:spPr/>
        <p:txBody>
          <a:bodyPr>
            <a:normAutofit/>
          </a:bodyPr>
          <a:lstStyle/>
          <a:p>
            <a:r>
              <a:rPr lang="en-US" sz="3200" dirty="0">
                <a:latin typeface="DM Sans" pitchFamily="2" charset="77"/>
              </a:rPr>
              <a:t>With our Institute of Community Social Pediatrics we nourish and share best practices</a:t>
            </a:r>
            <a:endParaRPr lang="fr-CA" sz="3200" dirty="0">
              <a:latin typeface="DM Sans" pitchFamily="2" charset="77"/>
            </a:endParaRPr>
          </a:p>
        </p:txBody>
      </p:sp>
      <p:sp>
        <p:nvSpPr>
          <p:cNvPr id="6" name="Espace réservé du contenu 5">
            <a:extLst>
              <a:ext uri="{FF2B5EF4-FFF2-40B4-BE49-F238E27FC236}">
                <a16:creationId xmlns:a16="http://schemas.microsoft.com/office/drawing/2014/main" id="{BE24B630-4499-474A-8CD6-158E452A8CFE}"/>
              </a:ext>
            </a:extLst>
          </p:cNvPr>
          <p:cNvSpPr>
            <a:spLocks noGrp="1"/>
          </p:cNvSpPr>
          <p:nvPr>
            <p:ph idx="1"/>
            <p:custDataLst>
              <p:tags r:id="rId1"/>
            </p:custDataLst>
          </p:nvPr>
        </p:nvSpPr>
        <p:spPr>
          <a:xfrm>
            <a:off x="9664860" y="3959909"/>
            <a:ext cx="1688939" cy="1322208"/>
          </a:xfrm>
        </p:spPr>
        <p:txBody>
          <a:bodyPr>
            <a:noAutofit/>
          </a:bodyPr>
          <a:lstStyle/>
          <a:p>
            <a:pPr marL="0" indent="0">
              <a:spcBef>
                <a:spcPts val="451"/>
              </a:spcBef>
              <a:buNone/>
            </a:pPr>
            <a:r>
              <a:rPr lang="en-CA" sz="1051" dirty="0">
                <a:cs typeface="Arial" panose="020B0604020202020204" pitchFamily="34" charset="0"/>
              </a:rPr>
              <a:t>Social return on investment, pilot phase 2016-2019 </a:t>
            </a:r>
          </a:p>
          <a:p>
            <a:pPr marL="0" indent="0">
              <a:spcBef>
                <a:spcPts val="451"/>
              </a:spcBef>
              <a:buNone/>
            </a:pPr>
            <a:endParaRPr lang="en-CA" sz="1051" dirty="0">
              <a:cs typeface="Arial" panose="020B0604020202020204" pitchFamily="34" charset="0"/>
            </a:endParaRPr>
          </a:p>
          <a:p>
            <a:pPr marL="0" indent="0">
              <a:spcBef>
                <a:spcPts val="451"/>
              </a:spcBef>
              <a:buNone/>
            </a:pPr>
            <a:r>
              <a:rPr lang="en-CA" sz="1051" dirty="0">
                <a:cs typeface="Arial" panose="020B0604020202020204" pitchFamily="34" charset="0"/>
              </a:rPr>
              <a:t>Effects of CSP interventions, pilot phase 2016-2019 </a:t>
            </a:r>
          </a:p>
        </p:txBody>
      </p:sp>
      <p:pic>
        <p:nvPicPr>
          <p:cNvPr id="7" name="Image 6">
            <a:extLst>
              <a:ext uri="{FF2B5EF4-FFF2-40B4-BE49-F238E27FC236}">
                <a16:creationId xmlns:a16="http://schemas.microsoft.com/office/drawing/2014/main" id="{A672104B-EEB2-4A84-8EA5-EABB09B030A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52925" y="3959909"/>
            <a:ext cx="728700" cy="170683"/>
          </a:xfrm>
          <a:prstGeom prst="rect">
            <a:avLst/>
          </a:prstGeom>
        </p:spPr>
      </p:pic>
      <p:pic>
        <p:nvPicPr>
          <p:cNvPr id="8" name="Image 7">
            <a:extLst>
              <a:ext uri="{FF2B5EF4-FFF2-40B4-BE49-F238E27FC236}">
                <a16:creationId xmlns:a16="http://schemas.microsoft.com/office/drawing/2014/main" id="{FD654C12-2A4F-44B1-9382-784D3E245A3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750165" y="4639331"/>
            <a:ext cx="728699" cy="281543"/>
          </a:xfrm>
          <a:prstGeom prst="rect">
            <a:avLst/>
          </a:prstGeom>
        </p:spPr>
      </p:pic>
      <p:sp>
        <p:nvSpPr>
          <p:cNvPr id="9" name="ZoneTexte 8">
            <a:extLst>
              <a:ext uri="{FF2B5EF4-FFF2-40B4-BE49-F238E27FC236}">
                <a16:creationId xmlns:a16="http://schemas.microsoft.com/office/drawing/2014/main" id="{190B73AB-FC7D-4F3F-851C-233A927C3E32}"/>
              </a:ext>
            </a:extLst>
          </p:cNvPr>
          <p:cNvSpPr txBox="1"/>
          <p:nvPr/>
        </p:nvSpPr>
        <p:spPr>
          <a:xfrm>
            <a:off x="5826385" y="3392028"/>
            <a:ext cx="2567569" cy="2654829"/>
          </a:xfrm>
          <a:prstGeom prst="rect">
            <a:avLst/>
          </a:prstGeom>
          <a:noFill/>
        </p:spPr>
        <p:txBody>
          <a:bodyPr wrap="square" rtlCol="0">
            <a:spAutoFit/>
          </a:bodyPr>
          <a:lstStyle/>
          <a:p>
            <a:pPr>
              <a:spcBef>
                <a:spcPts val="451"/>
              </a:spcBef>
            </a:pPr>
            <a:r>
              <a:rPr lang="en-CA" sz="1600" b="1" dirty="0">
                <a:solidFill>
                  <a:prstClr val="black"/>
                </a:solidFill>
                <a:latin typeface="DM Sans" pitchFamily="2" charset="0"/>
                <a:cs typeface="Arial" panose="020B0604020202020204" pitchFamily="34" charset="0"/>
              </a:rPr>
              <a:t>Certification Program </a:t>
            </a:r>
            <a:r>
              <a:rPr lang="en-CA" sz="1600" dirty="0">
                <a:solidFill>
                  <a:prstClr val="black"/>
                </a:solidFill>
                <a:latin typeface="DM Sans" pitchFamily="2" charset="0"/>
                <a:cs typeface="Arial" panose="020B0604020202020204" pitchFamily="34" charset="0"/>
              </a:rPr>
              <a:t>for Community Social Pediatric Centres </a:t>
            </a:r>
            <a:r>
              <a:rPr lang="en-CA" sz="1600" b="1" dirty="0">
                <a:solidFill>
                  <a:prstClr val="black"/>
                </a:solidFill>
                <a:latin typeface="DM Sans" pitchFamily="2" charset="0"/>
                <a:cs typeface="Arial" panose="020B0604020202020204" pitchFamily="34" charset="0"/>
              </a:rPr>
              <a:t>
</a:t>
            </a:r>
          </a:p>
          <a:p>
            <a:pPr>
              <a:spcBef>
                <a:spcPts val="451"/>
              </a:spcBef>
            </a:pPr>
            <a:r>
              <a:rPr lang="en-CA" sz="1600" b="1" dirty="0">
                <a:solidFill>
                  <a:prstClr val="black"/>
                </a:solidFill>
                <a:latin typeface="DM Sans" pitchFamily="2" charset="0"/>
                <a:cs typeface="Arial" panose="020B0604020202020204" pitchFamily="34" charset="0"/>
              </a:rPr>
              <a:t>Certification Program </a:t>
            </a:r>
            <a:r>
              <a:rPr lang="en-CA" sz="1600" dirty="0">
                <a:solidFill>
                  <a:prstClr val="black"/>
                </a:solidFill>
                <a:latin typeface="DM Sans" pitchFamily="2" charset="0"/>
                <a:cs typeface="Arial" panose="020B0604020202020204" pitchFamily="34" charset="0"/>
              </a:rPr>
              <a:t>for Practitioners (forthcoming)</a:t>
            </a:r>
            <a:r>
              <a:rPr lang="en-CA" sz="1351" b="1" dirty="0">
                <a:solidFill>
                  <a:prstClr val="black"/>
                </a:solidFill>
                <a:latin typeface="DM Sans" pitchFamily="2" charset="0"/>
                <a:cs typeface="Arial" panose="020B0604020202020204" pitchFamily="34" charset="0"/>
              </a:rPr>
              <a:t>
</a:t>
            </a:r>
            <a:endParaRPr lang="en-CA" sz="1500" dirty="0">
              <a:solidFill>
                <a:prstClr val="black"/>
              </a:solidFill>
              <a:latin typeface="DM Sans" pitchFamily="2" charset="0"/>
              <a:cs typeface="Arial" panose="020B0604020202020204" pitchFamily="34" charset="0"/>
            </a:endParaRPr>
          </a:p>
          <a:p>
            <a:pPr defTabSz="685766">
              <a:defRPr/>
            </a:pPr>
            <a:endParaRPr lang="en-CA" sz="1500" dirty="0">
              <a:solidFill>
                <a:prstClr val="black"/>
              </a:solidFill>
              <a:latin typeface="DM Sans" pitchFamily="2" charset="0"/>
              <a:cs typeface="Arial" panose="020B0604020202020204" pitchFamily="34" charset="0"/>
            </a:endParaRPr>
          </a:p>
          <a:p>
            <a:pPr defTabSz="685766">
              <a:defRPr/>
            </a:pPr>
            <a:endParaRPr lang="en-CA" sz="1351" dirty="0">
              <a:solidFill>
                <a:prstClr val="black"/>
              </a:solidFill>
              <a:latin typeface="DM Sans" pitchFamily="2" charset="0"/>
            </a:endParaRPr>
          </a:p>
        </p:txBody>
      </p:sp>
      <p:sp>
        <p:nvSpPr>
          <p:cNvPr id="10" name="ZoneTexte 9">
            <a:extLst>
              <a:ext uri="{FF2B5EF4-FFF2-40B4-BE49-F238E27FC236}">
                <a16:creationId xmlns:a16="http://schemas.microsoft.com/office/drawing/2014/main" id="{C5D4BA97-F616-46DF-9708-B89F22B78593}"/>
              </a:ext>
            </a:extLst>
          </p:cNvPr>
          <p:cNvSpPr txBox="1"/>
          <p:nvPr/>
        </p:nvSpPr>
        <p:spPr>
          <a:xfrm>
            <a:off x="838200" y="2401914"/>
            <a:ext cx="4489715" cy="3703578"/>
          </a:xfrm>
          <a:prstGeom prst="rect">
            <a:avLst/>
          </a:prstGeom>
          <a:noFill/>
        </p:spPr>
        <p:txBody>
          <a:bodyPr wrap="square" rtlCol="0">
            <a:spAutoFit/>
          </a:bodyPr>
          <a:lstStyle/>
          <a:p>
            <a:pPr>
              <a:spcBef>
                <a:spcPts val="751"/>
              </a:spcBef>
            </a:pPr>
            <a:r>
              <a:rPr lang="en-CA" sz="1600" b="1" dirty="0">
                <a:solidFill>
                  <a:prstClr val="black"/>
                </a:solidFill>
                <a:latin typeface="DM Sans" pitchFamily="2" charset="0"/>
                <a:cs typeface="Arial" panose="020B0604020202020204" pitchFamily="34" charset="0"/>
              </a:rPr>
              <a:t>University training courses in community social pediatrics (within CSPC)</a:t>
            </a:r>
            <a:endParaRPr lang="en-CA" sz="1600" dirty="0">
              <a:solidFill>
                <a:prstClr val="black"/>
              </a:solidFill>
              <a:latin typeface="DM Sans" pitchFamily="2" charset="0"/>
              <a:cs typeface="Arial" panose="020B0604020202020204" pitchFamily="34" charset="0"/>
            </a:endParaRPr>
          </a:p>
          <a:p>
            <a:pPr>
              <a:spcBef>
                <a:spcPts val="751"/>
              </a:spcBef>
            </a:pPr>
            <a:r>
              <a:rPr lang="en-CA" sz="1600" dirty="0">
                <a:solidFill>
                  <a:prstClr val="black"/>
                </a:solidFill>
                <a:latin typeface="DM Sans" pitchFamily="2" charset="0"/>
                <a:cs typeface="Arial" panose="020B0604020202020204" pitchFamily="34" charset="0"/>
              </a:rPr>
              <a:t>
</a:t>
            </a:r>
            <a:r>
              <a:rPr lang="en-CA" sz="1600" b="1" dirty="0">
                <a:solidFill>
                  <a:prstClr val="black"/>
                </a:solidFill>
                <a:latin typeface="DM Sans" pitchFamily="2" charset="0"/>
                <a:cs typeface="Arial" panose="020B0604020202020204" pitchFamily="34" charset="0"/>
              </a:rPr>
              <a:t>Continuing Professional training </a:t>
            </a:r>
            <a:r>
              <a:rPr lang="en-CA" sz="1600" dirty="0">
                <a:solidFill>
                  <a:prstClr val="black"/>
                </a:solidFill>
                <a:latin typeface="DM Sans" pitchFamily="2" charset="0"/>
                <a:cs typeface="Arial" panose="020B0604020202020204" pitchFamily="34" charset="0"/>
              </a:rPr>
              <a:t>by e-learning modules, bilingual-accreditation program for trainers recognized by various professional colleges &amp; universities</a:t>
            </a:r>
          </a:p>
          <a:p>
            <a:pPr>
              <a:spcBef>
                <a:spcPts val="751"/>
              </a:spcBef>
            </a:pPr>
            <a:r>
              <a:rPr lang="en-CA" sz="1600" dirty="0">
                <a:solidFill>
                  <a:prstClr val="black"/>
                </a:solidFill>
                <a:latin typeface="DM Sans" pitchFamily="2" charset="0"/>
                <a:cs typeface="Arial" panose="020B0604020202020204" pitchFamily="34" charset="0"/>
              </a:rPr>
              <a:t>
</a:t>
            </a:r>
            <a:r>
              <a:rPr lang="en-CA" sz="1600" b="1" dirty="0">
                <a:solidFill>
                  <a:prstClr val="black"/>
                </a:solidFill>
                <a:latin typeface="DM Sans" pitchFamily="2" charset="0"/>
                <a:cs typeface="Arial" panose="020B0604020202020204" pitchFamily="34" charset="0"/>
              </a:rPr>
              <a:t>Children Link to Adult &amp; Networks (CLAN)</a:t>
            </a:r>
            <a:r>
              <a:rPr lang="en-CA" sz="1600" dirty="0">
                <a:solidFill>
                  <a:prstClr val="black"/>
                </a:solidFill>
                <a:latin typeface="DM Sans" pitchFamily="2" charset="0"/>
                <a:cs typeface="Arial" panose="020B0604020202020204" pitchFamily="34" charset="0"/>
              </a:rPr>
              <a:t> training modules in the community for children &amp; adults ( children’s pacific communicators &amp; social entrepreneurs; adults building a safety net</a:t>
            </a:r>
          </a:p>
        </p:txBody>
      </p:sp>
      <p:sp>
        <p:nvSpPr>
          <p:cNvPr id="11" name="ZoneTexte 10">
            <a:extLst>
              <a:ext uri="{FF2B5EF4-FFF2-40B4-BE49-F238E27FC236}">
                <a16:creationId xmlns:a16="http://schemas.microsoft.com/office/drawing/2014/main" id="{66BC591E-67D7-49DB-8711-24DD714D153A}"/>
              </a:ext>
            </a:extLst>
          </p:cNvPr>
          <p:cNvSpPr txBox="1"/>
          <p:nvPr/>
        </p:nvSpPr>
        <p:spPr>
          <a:xfrm>
            <a:off x="800878" y="1700808"/>
            <a:ext cx="4527037" cy="400110"/>
          </a:xfrm>
          <a:prstGeom prst="rect">
            <a:avLst/>
          </a:prstGeom>
          <a:solidFill>
            <a:srgbClr val="4CB172"/>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lvl="0"/>
            <a:r>
              <a:rPr lang="en-CA" sz="2000" b="1" dirty="0">
                <a:solidFill>
                  <a:schemeClr val="bg1"/>
                </a:solidFill>
                <a:latin typeface="DM Sans" pitchFamily="2" charset="0"/>
              </a:rPr>
              <a:t>Education</a:t>
            </a:r>
          </a:p>
        </p:txBody>
      </p:sp>
      <p:sp>
        <p:nvSpPr>
          <p:cNvPr id="12" name="Rectangle 11">
            <a:extLst>
              <a:ext uri="{FF2B5EF4-FFF2-40B4-BE49-F238E27FC236}">
                <a16:creationId xmlns:a16="http://schemas.microsoft.com/office/drawing/2014/main" id="{5F6AA6E6-D693-48FB-B6DC-E9C5677A25F9}"/>
              </a:ext>
            </a:extLst>
          </p:cNvPr>
          <p:cNvSpPr/>
          <p:nvPr/>
        </p:nvSpPr>
        <p:spPr>
          <a:xfrm>
            <a:off x="5826385" y="1700809"/>
            <a:ext cx="2567569" cy="1323439"/>
          </a:xfrm>
          <a:prstGeom prst="rect">
            <a:avLst/>
          </a:prstGeom>
          <a:solidFill>
            <a:srgbClr val="172983"/>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a:spcBef>
                <a:spcPts val="451"/>
              </a:spcBef>
            </a:pPr>
            <a:r>
              <a:rPr lang="en-CA" sz="2000" b="1" dirty="0">
                <a:solidFill>
                  <a:schemeClr val="bg1"/>
                </a:solidFill>
                <a:latin typeface="DM Sans" pitchFamily="2" charset="0"/>
                <a:cs typeface="Arial" panose="020B0604020202020204" pitchFamily="34" charset="0"/>
              </a:rPr>
              <a:t>Certification of Centres &amp; Accreditation of Practitioners</a:t>
            </a:r>
          </a:p>
        </p:txBody>
      </p:sp>
      <p:sp>
        <p:nvSpPr>
          <p:cNvPr id="13" name="ZoneTexte 12">
            <a:extLst>
              <a:ext uri="{FF2B5EF4-FFF2-40B4-BE49-F238E27FC236}">
                <a16:creationId xmlns:a16="http://schemas.microsoft.com/office/drawing/2014/main" id="{BF89E976-BDB3-481A-A373-68CF66C7D1F4}"/>
              </a:ext>
            </a:extLst>
          </p:cNvPr>
          <p:cNvSpPr txBox="1"/>
          <p:nvPr/>
        </p:nvSpPr>
        <p:spPr>
          <a:xfrm>
            <a:off x="8648870" y="1694028"/>
            <a:ext cx="2430449" cy="707886"/>
          </a:xfrm>
          <a:prstGeom prst="rect">
            <a:avLst/>
          </a:prstGeom>
          <a:solidFill>
            <a:srgbClr val="93117E"/>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lvl="0"/>
            <a:r>
              <a:rPr lang="en-CA" sz="2000" b="1" dirty="0">
                <a:solidFill>
                  <a:schemeClr val="bg1"/>
                </a:solidFill>
                <a:latin typeface="DM Sans" pitchFamily="2" charset="0"/>
                <a:cs typeface="Arial" panose="020B0604020202020204" pitchFamily="34" charset="0"/>
              </a:rPr>
              <a:t>Research &amp; Evaluations </a:t>
            </a:r>
          </a:p>
        </p:txBody>
      </p:sp>
      <p:sp>
        <p:nvSpPr>
          <p:cNvPr id="16" name="Oval 12">
            <a:extLst>
              <a:ext uri="{FF2B5EF4-FFF2-40B4-BE49-F238E27FC236}">
                <a16:creationId xmlns:a16="http://schemas.microsoft.com/office/drawing/2014/main" id="{6CCF96D1-0D46-A349-B503-22F868221906}"/>
              </a:ext>
            </a:extLst>
          </p:cNvPr>
          <p:cNvSpPr/>
          <p:nvPr/>
        </p:nvSpPr>
        <p:spPr>
          <a:xfrm rot="5149364">
            <a:off x="482752" y="897677"/>
            <a:ext cx="260457" cy="260457"/>
          </a:xfrm>
          <a:prstGeom prst="ellipse">
            <a:avLst/>
          </a:prstGeom>
          <a:solidFill>
            <a:srgbClr val="ED7D31"/>
          </a:solidFill>
          <a:ln w="1841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7" name="Oval 13">
            <a:extLst>
              <a:ext uri="{FF2B5EF4-FFF2-40B4-BE49-F238E27FC236}">
                <a16:creationId xmlns:a16="http://schemas.microsoft.com/office/drawing/2014/main" id="{38A2AD3D-B5B3-7A40-A925-BECBAE5338B5}"/>
              </a:ext>
            </a:extLst>
          </p:cNvPr>
          <p:cNvSpPr/>
          <p:nvPr/>
        </p:nvSpPr>
        <p:spPr>
          <a:xfrm rot="5149364">
            <a:off x="5978290" y="5723830"/>
            <a:ext cx="651931" cy="728648"/>
          </a:xfrm>
          <a:prstGeom prst="ellipse">
            <a:avLst/>
          </a:prstGeom>
          <a:solidFill>
            <a:srgbClr val="4472C4"/>
          </a:solidFill>
          <a:ln w="1841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8" name="Oval 14">
            <a:extLst>
              <a:ext uri="{FF2B5EF4-FFF2-40B4-BE49-F238E27FC236}">
                <a16:creationId xmlns:a16="http://schemas.microsoft.com/office/drawing/2014/main" id="{2DC22B5E-CADD-F847-A488-8B2AC02411F2}"/>
              </a:ext>
            </a:extLst>
          </p:cNvPr>
          <p:cNvSpPr/>
          <p:nvPr/>
        </p:nvSpPr>
        <p:spPr>
          <a:xfrm rot="5149364">
            <a:off x="11048836" y="362305"/>
            <a:ext cx="673019" cy="618703"/>
          </a:xfrm>
          <a:prstGeom prst="ellipse">
            <a:avLst/>
          </a:prstGeom>
          <a:solidFill>
            <a:srgbClr val="FFC000"/>
          </a:solidFill>
          <a:ln w="1841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A9A85942-3C12-1147-932D-73C9B3FD5432}"/>
              </a:ext>
            </a:extLst>
          </p:cNvPr>
          <p:cNvSpPr/>
          <p:nvPr/>
        </p:nvSpPr>
        <p:spPr>
          <a:xfrm flipH="1">
            <a:off x="8743954" y="3212386"/>
            <a:ext cx="2641391" cy="584775"/>
          </a:xfrm>
          <a:prstGeom prst="rect">
            <a:avLst/>
          </a:prstGeom>
        </p:spPr>
        <p:txBody>
          <a:bodyPr wrap="square">
            <a:spAutoFit/>
          </a:bodyPr>
          <a:lstStyle/>
          <a:p>
            <a:r>
              <a:rPr lang="en-CA" sz="1600" b="1" dirty="0">
                <a:cs typeface="Arial" panose="020B0604020202020204" pitchFamily="34" charset="0"/>
              </a:rPr>
              <a:t>TWO chairs in Community Social Pediatrics</a:t>
            </a:r>
            <a:endParaRPr lang="fr-CA" sz="1600" dirty="0"/>
          </a:p>
        </p:txBody>
      </p:sp>
      <p:sp>
        <p:nvSpPr>
          <p:cNvPr id="4" name="Rectangle 3">
            <a:extLst>
              <a:ext uri="{FF2B5EF4-FFF2-40B4-BE49-F238E27FC236}">
                <a16:creationId xmlns:a16="http://schemas.microsoft.com/office/drawing/2014/main" id="{D181D347-D22C-5D34-7D31-C5E3BD54B418}"/>
              </a:ext>
            </a:extLst>
          </p:cNvPr>
          <p:cNvSpPr/>
          <p:nvPr/>
        </p:nvSpPr>
        <p:spPr>
          <a:xfrm flipH="1">
            <a:off x="8712409" y="2514762"/>
            <a:ext cx="2641391" cy="584775"/>
          </a:xfrm>
          <a:prstGeom prst="rect">
            <a:avLst/>
          </a:prstGeom>
        </p:spPr>
        <p:txBody>
          <a:bodyPr wrap="square">
            <a:spAutoFit/>
          </a:bodyPr>
          <a:lstStyle/>
          <a:p>
            <a:r>
              <a:rPr lang="en-CA" sz="1600" b="1" dirty="0">
                <a:cs typeface="Arial" panose="020B0604020202020204" pitchFamily="34" charset="0"/>
              </a:rPr>
              <a:t>PARTNERS for Research  in Community Social Pediatrics</a:t>
            </a:r>
            <a:endParaRPr lang="fr-CA" sz="1600" dirty="0"/>
          </a:p>
        </p:txBody>
      </p:sp>
      <p:sp>
        <p:nvSpPr>
          <p:cNvPr id="14" name="Espace réservé du pied de page 1">
            <a:extLst>
              <a:ext uri="{FF2B5EF4-FFF2-40B4-BE49-F238E27FC236}">
                <a16:creationId xmlns:a16="http://schemas.microsoft.com/office/drawing/2014/main" id="{B4B42CC2-AFDF-D937-F6A1-4DCE46F2C048}"/>
              </a:ext>
            </a:extLst>
          </p:cNvPr>
          <p:cNvSpPr txBox="1">
            <a:spLocks/>
          </p:cNvSpPr>
          <p:nvPr/>
        </p:nvSpPr>
        <p:spPr>
          <a:xfrm>
            <a:off x="215438" y="6479177"/>
            <a:ext cx="5279158" cy="245714"/>
          </a:xfrm>
          <a:prstGeom prst="rect">
            <a:avLst/>
          </a:prstGeom>
        </p:spPr>
        <p:txBody>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US" sz="1000" dirty="0"/>
              <a:t>© All rights reserved, </a:t>
            </a:r>
            <a:r>
              <a:rPr lang="en-US" sz="1000" dirty="0" err="1"/>
              <a:t>Fondation</a:t>
            </a:r>
            <a:r>
              <a:rPr lang="en-US" sz="1000" dirty="0"/>
              <a:t> Dr Julien, Child’s Rights Approach to Child Health,  October  2023</a:t>
            </a:r>
            <a:endParaRPr lang="en-US" sz="1000" dirty="0">
              <a:cs typeface="Helvetica" panose="020B0604020202020204" pitchFamily="34" charset="0"/>
            </a:endParaRPr>
          </a:p>
        </p:txBody>
      </p:sp>
    </p:spTree>
    <p:extLst>
      <p:ext uri="{BB962C8B-B14F-4D97-AF65-F5344CB8AC3E}">
        <p14:creationId xmlns:p14="http://schemas.microsoft.com/office/powerpoint/2010/main" val="3889658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9" grpId="0"/>
      <p:bldP spid="12" grpId="0" animBg="1"/>
      <p:bldP spid="1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6AD3DA20-2701-4DB8-BF44-DD234584DD7F}"/>
              </a:ext>
            </a:extLst>
          </p:cNvPr>
          <p:cNvSpPr>
            <a:spLocks/>
          </p:cNvSpPr>
          <p:nvPr>
            <p:custDataLst>
              <p:tags r:id="rId1"/>
            </p:custDataLst>
          </p:nvPr>
        </p:nvSpPr>
        <p:spPr bwMode="auto">
          <a:xfrm>
            <a:off x="8576332" y="1076784"/>
            <a:ext cx="486698" cy="1228725"/>
          </a:xfrm>
          <a:custGeom>
            <a:avLst/>
            <a:gdLst>
              <a:gd name="T0" fmla="*/ 0 w 332"/>
              <a:gd name="T1" fmla="*/ 0 h 774"/>
              <a:gd name="T2" fmla="*/ 332 w 332"/>
              <a:gd name="T3" fmla="*/ 344 h 774"/>
              <a:gd name="T4" fmla="*/ 332 w 332"/>
              <a:gd name="T5" fmla="*/ 774 h 774"/>
              <a:gd name="T6" fmla="*/ 2 w 332"/>
              <a:gd name="T7" fmla="*/ 428 h 774"/>
              <a:gd name="T8" fmla="*/ 0 w 332"/>
              <a:gd name="T9" fmla="*/ 0 h 774"/>
            </a:gdLst>
            <a:ahLst/>
            <a:cxnLst>
              <a:cxn ang="0">
                <a:pos x="T0" y="T1"/>
              </a:cxn>
              <a:cxn ang="0">
                <a:pos x="T2" y="T3"/>
              </a:cxn>
              <a:cxn ang="0">
                <a:pos x="T4" y="T5"/>
              </a:cxn>
              <a:cxn ang="0">
                <a:pos x="T6" y="T7"/>
              </a:cxn>
              <a:cxn ang="0">
                <a:pos x="T8" y="T9"/>
              </a:cxn>
            </a:cxnLst>
            <a:rect l="0" t="0" r="r" b="b"/>
            <a:pathLst>
              <a:path w="332" h="774">
                <a:moveTo>
                  <a:pt x="0" y="0"/>
                </a:moveTo>
                <a:lnTo>
                  <a:pt x="332" y="344"/>
                </a:lnTo>
                <a:lnTo>
                  <a:pt x="332" y="774"/>
                </a:lnTo>
                <a:lnTo>
                  <a:pt x="2" y="428"/>
                </a:lnTo>
                <a:lnTo>
                  <a:pt x="0" y="0"/>
                </a:lnTo>
                <a:close/>
              </a:path>
            </a:pathLst>
          </a:custGeom>
          <a:solidFill>
            <a:srgbClr val="F6B44C"/>
          </a:solidFill>
          <a:ln w="9525" cap="flat" cmpd="sng">
            <a:no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wrap="none" lIns="0" tIns="0" rIns="0" bIns="0" anchor="ctr"/>
          <a:lstStyle/>
          <a:p>
            <a:endParaRPr lang="en-US"/>
          </a:p>
        </p:txBody>
      </p:sp>
      <p:sp>
        <p:nvSpPr>
          <p:cNvPr id="5" name="Freeform 2">
            <a:extLst>
              <a:ext uri="{FF2B5EF4-FFF2-40B4-BE49-F238E27FC236}">
                <a16:creationId xmlns:a16="http://schemas.microsoft.com/office/drawing/2014/main" id="{27F036FA-677E-445D-9C5A-22EC993A4A64}"/>
              </a:ext>
            </a:extLst>
          </p:cNvPr>
          <p:cNvSpPr>
            <a:spLocks/>
          </p:cNvSpPr>
          <p:nvPr>
            <p:custDataLst>
              <p:tags r:id="rId2"/>
            </p:custDataLst>
          </p:nvPr>
        </p:nvSpPr>
        <p:spPr bwMode="gray">
          <a:xfrm>
            <a:off x="8576332" y="705746"/>
            <a:ext cx="2091668" cy="1416050"/>
          </a:xfrm>
          <a:custGeom>
            <a:avLst/>
            <a:gdLst>
              <a:gd name="T0" fmla="*/ 1199 w 1633"/>
              <a:gd name="T1" fmla="*/ 210 h 798"/>
              <a:gd name="T2" fmla="*/ 1199 w 1633"/>
              <a:gd name="T3" fmla="*/ 0 h 798"/>
              <a:gd name="T4" fmla="*/ 1633 w 1633"/>
              <a:gd name="T5" fmla="*/ 398 h 798"/>
              <a:gd name="T6" fmla="*/ 1201 w 1633"/>
              <a:gd name="T7" fmla="*/ 798 h 798"/>
              <a:gd name="T8" fmla="*/ 1199 w 1633"/>
              <a:gd name="T9" fmla="*/ 596 h 798"/>
              <a:gd name="T10" fmla="*/ 378 w 1633"/>
              <a:gd name="T11" fmla="*/ 597 h 798"/>
              <a:gd name="T12" fmla="*/ 375 w 1633"/>
              <a:gd name="T13" fmla="*/ 522 h 798"/>
              <a:gd name="T14" fmla="*/ 0 w 1633"/>
              <a:gd name="T15" fmla="*/ 213 h 798"/>
              <a:gd name="T16" fmla="*/ 1199 w 1633"/>
              <a:gd name="T17" fmla="*/ 21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33" h="798">
                <a:moveTo>
                  <a:pt x="1199" y="210"/>
                </a:moveTo>
                <a:lnTo>
                  <a:pt x="1199" y="0"/>
                </a:lnTo>
                <a:lnTo>
                  <a:pt x="1633" y="398"/>
                </a:lnTo>
                <a:lnTo>
                  <a:pt x="1201" y="798"/>
                </a:lnTo>
                <a:lnTo>
                  <a:pt x="1199" y="596"/>
                </a:lnTo>
                <a:lnTo>
                  <a:pt x="378" y="597"/>
                </a:lnTo>
                <a:lnTo>
                  <a:pt x="375" y="522"/>
                </a:lnTo>
                <a:lnTo>
                  <a:pt x="0" y="213"/>
                </a:lnTo>
                <a:lnTo>
                  <a:pt x="1199" y="210"/>
                </a:lnTo>
                <a:close/>
              </a:path>
            </a:pathLst>
          </a:custGeom>
          <a:solidFill>
            <a:srgbClr val="F29400"/>
          </a:solidFill>
          <a:ln w="9525" cmpd="sng">
            <a:noFill/>
            <a:round/>
            <a:headEnd/>
            <a:tailEnd/>
          </a:ln>
          <a:effectLst/>
        </p:spPr>
        <p:txBody>
          <a:bodyPr wrap="none" anchor="ctr"/>
          <a:lstStyle/>
          <a:p>
            <a:endParaRPr lang="en-US"/>
          </a:p>
        </p:txBody>
      </p:sp>
      <p:sp>
        <p:nvSpPr>
          <p:cNvPr id="6" name="Freeform 4">
            <a:extLst>
              <a:ext uri="{FF2B5EF4-FFF2-40B4-BE49-F238E27FC236}">
                <a16:creationId xmlns:a16="http://schemas.microsoft.com/office/drawing/2014/main" id="{138B09D3-065D-41FE-B890-930BCACFE84D}"/>
              </a:ext>
            </a:extLst>
          </p:cNvPr>
          <p:cNvSpPr>
            <a:spLocks/>
          </p:cNvSpPr>
          <p:nvPr>
            <p:custDataLst>
              <p:tags r:id="rId3"/>
            </p:custDataLst>
          </p:nvPr>
        </p:nvSpPr>
        <p:spPr bwMode="gray">
          <a:xfrm>
            <a:off x="7130743" y="1637758"/>
            <a:ext cx="1932675" cy="664764"/>
          </a:xfrm>
          <a:custGeom>
            <a:avLst/>
            <a:gdLst>
              <a:gd name="T0" fmla="*/ 1310 w 1310"/>
              <a:gd name="T1" fmla="*/ 0 h 460"/>
              <a:gd name="T2" fmla="*/ 1310 w 1310"/>
              <a:gd name="T3" fmla="*/ 459 h 460"/>
              <a:gd name="T4" fmla="*/ 0 w 1310"/>
              <a:gd name="T5" fmla="*/ 460 h 460"/>
              <a:gd name="T6" fmla="*/ 1 w 1310"/>
              <a:gd name="T7" fmla="*/ 0 h 460"/>
              <a:gd name="T8" fmla="*/ 1310 w 1310"/>
              <a:gd name="T9" fmla="*/ 0 h 460"/>
            </a:gdLst>
            <a:ahLst/>
            <a:cxnLst>
              <a:cxn ang="0">
                <a:pos x="T0" y="T1"/>
              </a:cxn>
              <a:cxn ang="0">
                <a:pos x="T2" y="T3"/>
              </a:cxn>
              <a:cxn ang="0">
                <a:pos x="T4" y="T5"/>
              </a:cxn>
              <a:cxn ang="0">
                <a:pos x="T6" y="T7"/>
              </a:cxn>
              <a:cxn ang="0">
                <a:pos x="T8" y="T9"/>
              </a:cxn>
            </a:cxnLst>
            <a:rect l="0" t="0" r="r" b="b"/>
            <a:pathLst>
              <a:path w="1310" h="460">
                <a:moveTo>
                  <a:pt x="1310" y="0"/>
                </a:moveTo>
                <a:lnTo>
                  <a:pt x="1310" y="459"/>
                </a:lnTo>
                <a:lnTo>
                  <a:pt x="0" y="460"/>
                </a:lnTo>
                <a:lnTo>
                  <a:pt x="1" y="0"/>
                </a:lnTo>
                <a:lnTo>
                  <a:pt x="1310" y="0"/>
                </a:lnTo>
                <a:close/>
              </a:path>
            </a:pathLst>
          </a:custGeom>
          <a:solidFill>
            <a:srgbClr val="C9D200"/>
          </a:solidFill>
          <a:ln w="9525" cap="flat" cmpd="sng">
            <a:noFill/>
            <a:prstDash val="solid"/>
            <a:round/>
            <a:headEnd type="none" w="med" len="med"/>
            <a:tailEnd type="none" w="med" len="med"/>
          </a:ln>
          <a:effectLst/>
        </p:spPr>
        <p:txBody>
          <a:bodyPr wrap="none" anchor="ctr"/>
          <a:lstStyle/>
          <a:p>
            <a:endParaRPr lang="en-US"/>
          </a:p>
        </p:txBody>
      </p:sp>
      <p:sp>
        <p:nvSpPr>
          <p:cNvPr id="7" name="Freeform 3">
            <a:extLst>
              <a:ext uri="{FF2B5EF4-FFF2-40B4-BE49-F238E27FC236}">
                <a16:creationId xmlns:a16="http://schemas.microsoft.com/office/drawing/2014/main" id="{44882558-3396-4F8C-A673-F6603F212B74}"/>
              </a:ext>
            </a:extLst>
          </p:cNvPr>
          <p:cNvSpPr>
            <a:spLocks/>
          </p:cNvSpPr>
          <p:nvPr>
            <p:custDataLst>
              <p:tags r:id="rId4"/>
            </p:custDataLst>
          </p:nvPr>
        </p:nvSpPr>
        <p:spPr bwMode="auto">
          <a:xfrm>
            <a:off x="7134959" y="1629252"/>
            <a:ext cx="527050" cy="1228725"/>
          </a:xfrm>
          <a:custGeom>
            <a:avLst/>
            <a:gdLst>
              <a:gd name="T0" fmla="*/ 0 w 332"/>
              <a:gd name="T1" fmla="*/ 0 h 774"/>
              <a:gd name="T2" fmla="*/ 332 w 332"/>
              <a:gd name="T3" fmla="*/ 344 h 774"/>
              <a:gd name="T4" fmla="*/ 332 w 332"/>
              <a:gd name="T5" fmla="*/ 774 h 774"/>
              <a:gd name="T6" fmla="*/ 2 w 332"/>
              <a:gd name="T7" fmla="*/ 428 h 774"/>
              <a:gd name="T8" fmla="*/ 0 w 332"/>
              <a:gd name="T9" fmla="*/ 0 h 774"/>
            </a:gdLst>
            <a:ahLst/>
            <a:cxnLst>
              <a:cxn ang="0">
                <a:pos x="T0" y="T1"/>
              </a:cxn>
              <a:cxn ang="0">
                <a:pos x="T2" y="T3"/>
              </a:cxn>
              <a:cxn ang="0">
                <a:pos x="T4" y="T5"/>
              </a:cxn>
              <a:cxn ang="0">
                <a:pos x="T6" y="T7"/>
              </a:cxn>
              <a:cxn ang="0">
                <a:pos x="T8" y="T9"/>
              </a:cxn>
            </a:cxnLst>
            <a:rect l="0" t="0" r="r" b="b"/>
            <a:pathLst>
              <a:path w="332" h="774">
                <a:moveTo>
                  <a:pt x="0" y="0"/>
                </a:moveTo>
                <a:lnTo>
                  <a:pt x="332" y="344"/>
                </a:lnTo>
                <a:lnTo>
                  <a:pt x="332" y="774"/>
                </a:lnTo>
                <a:lnTo>
                  <a:pt x="2" y="428"/>
                </a:lnTo>
                <a:lnTo>
                  <a:pt x="0" y="0"/>
                </a:lnTo>
                <a:close/>
              </a:path>
            </a:pathLst>
          </a:custGeom>
          <a:solidFill>
            <a:srgbClr val="D9DF4C"/>
          </a:solidFill>
          <a:ln w="9525" cap="flat" cmpd="sng">
            <a:no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wrap="none" lIns="0" tIns="0" rIns="0" bIns="0" anchor="ctr"/>
          <a:lstStyle/>
          <a:p>
            <a:endParaRPr lang="en-US"/>
          </a:p>
        </p:txBody>
      </p:sp>
      <p:sp>
        <p:nvSpPr>
          <p:cNvPr id="8" name="Freeform 4">
            <a:extLst>
              <a:ext uri="{FF2B5EF4-FFF2-40B4-BE49-F238E27FC236}">
                <a16:creationId xmlns:a16="http://schemas.microsoft.com/office/drawing/2014/main" id="{6FF9E9E1-B765-4C33-AAF2-9F4189D7CE61}"/>
              </a:ext>
            </a:extLst>
          </p:cNvPr>
          <p:cNvSpPr>
            <a:spLocks/>
          </p:cNvSpPr>
          <p:nvPr>
            <p:custDataLst>
              <p:tags r:id="rId5"/>
            </p:custDataLst>
          </p:nvPr>
        </p:nvSpPr>
        <p:spPr bwMode="gray">
          <a:xfrm>
            <a:off x="5711730" y="2183382"/>
            <a:ext cx="1954212" cy="682625"/>
          </a:xfrm>
          <a:custGeom>
            <a:avLst/>
            <a:gdLst>
              <a:gd name="T0" fmla="*/ 1310 w 1310"/>
              <a:gd name="T1" fmla="*/ 0 h 460"/>
              <a:gd name="T2" fmla="*/ 1310 w 1310"/>
              <a:gd name="T3" fmla="*/ 459 h 460"/>
              <a:gd name="T4" fmla="*/ 0 w 1310"/>
              <a:gd name="T5" fmla="*/ 460 h 460"/>
              <a:gd name="T6" fmla="*/ 1 w 1310"/>
              <a:gd name="T7" fmla="*/ 0 h 460"/>
              <a:gd name="T8" fmla="*/ 1310 w 1310"/>
              <a:gd name="T9" fmla="*/ 0 h 460"/>
            </a:gdLst>
            <a:ahLst/>
            <a:cxnLst>
              <a:cxn ang="0">
                <a:pos x="T0" y="T1"/>
              </a:cxn>
              <a:cxn ang="0">
                <a:pos x="T2" y="T3"/>
              </a:cxn>
              <a:cxn ang="0">
                <a:pos x="T4" y="T5"/>
              </a:cxn>
              <a:cxn ang="0">
                <a:pos x="T6" y="T7"/>
              </a:cxn>
              <a:cxn ang="0">
                <a:pos x="T8" y="T9"/>
              </a:cxn>
            </a:cxnLst>
            <a:rect l="0" t="0" r="r" b="b"/>
            <a:pathLst>
              <a:path w="1310" h="460">
                <a:moveTo>
                  <a:pt x="1310" y="0"/>
                </a:moveTo>
                <a:lnTo>
                  <a:pt x="1310" y="459"/>
                </a:lnTo>
                <a:lnTo>
                  <a:pt x="0" y="460"/>
                </a:lnTo>
                <a:lnTo>
                  <a:pt x="1" y="0"/>
                </a:lnTo>
                <a:lnTo>
                  <a:pt x="1310" y="0"/>
                </a:lnTo>
                <a:close/>
              </a:path>
            </a:pathLst>
          </a:custGeom>
          <a:solidFill>
            <a:srgbClr val="009036"/>
          </a:solidFill>
          <a:ln w="9525" cap="flat" cmpd="sng">
            <a:noFill/>
            <a:prstDash val="solid"/>
            <a:round/>
            <a:headEnd type="none" w="med" len="med"/>
            <a:tailEnd type="none" w="med" len="med"/>
          </a:ln>
          <a:effectLst/>
        </p:spPr>
        <p:txBody>
          <a:bodyPr wrap="none" anchor="ctr"/>
          <a:lstStyle/>
          <a:p>
            <a:endParaRPr lang="en-US"/>
          </a:p>
        </p:txBody>
      </p:sp>
      <p:sp>
        <p:nvSpPr>
          <p:cNvPr id="9" name="Freeform 5">
            <a:extLst>
              <a:ext uri="{FF2B5EF4-FFF2-40B4-BE49-F238E27FC236}">
                <a16:creationId xmlns:a16="http://schemas.microsoft.com/office/drawing/2014/main" id="{1FF93D9B-5F2C-4BA5-9D18-5488E6FD3102}"/>
              </a:ext>
            </a:extLst>
          </p:cNvPr>
          <p:cNvSpPr>
            <a:spLocks/>
          </p:cNvSpPr>
          <p:nvPr>
            <p:custDataLst>
              <p:tags r:id="rId6"/>
            </p:custDataLst>
          </p:nvPr>
        </p:nvSpPr>
        <p:spPr bwMode="auto">
          <a:xfrm>
            <a:off x="5710142" y="2183382"/>
            <a:ext cx="527050" cy="1228725"/>
          </a:xfrm>
          <a:custGeom>
            <a:avLst/>
            <a:gdLst>
              <a:gd name="T0" fmla="*/ 0 w 332"/>
              <a:gd name="T1" fmla="*/ 0 h 774"/>
              <a:gd name="T2" fmla="*/ 332 w 332"/>
              <a:gd name="T3" fmla="*/ 344 h 774"/>
              <a:gd name="T4" fmla="*/ 332 w 332"/>
              <a:gd name="T5" fmla="*/ 774 h 774"/>
              <a:gd name="T6" fmla="*/ 2 w 332"/>
              <a:gd name="T7" fmla="*/ 428 h 774"/>
              <a:gd name="T8" fmla="*/ 0 w 332"/>
              <a:gd name="T9" fmla="*/ 0 h 774"/>
            </a:gdLst>
            <a:ahLst/>
            <a:cxnLst>
              <a:cxn ang="0">
                <a:pos x="T0" y="T1"/>
              </a:cxn>
              <a:cxn ang="0">
                <a:pos x="T2" y="T3"/>
              </a:cxn>
              <a:cxn ang="0">
                <a:pos x="T4" y="T5"/>
              </a:cxn>
              <a:cxn ang="0">
                <a:pos x="T6" y="T7"/>
              </a:cxn>
              <a:cxn ang="0">
                <a:pos x="T8" y="T9"/>
              </a:cxn>
            </a:cxnLst>
            <a:rect l="0" t="0" r="r" b="b"/>
            <a:pathLst>
              <a:path w="332" h="774">
                <a:moveTo>
                  <a:pt x="0" y="0"/>
                </a:moveTo>
                <a:lnTo>
                  <a:pt x="332" y="344"/>
                </a:lnTo>
                <a:lnTo>
                  <a:pt x="332" y="774"/>
                </a:lnTo>
                <a:lnTo>
                  <a:pt x="2" y="428"/>
                </a:lnTo>
                <a:lnTo>
                  <a:pt x="0" y="0"/>
                </a:lnTo>
                <a:close/>
              </a:path>
            </a:pathLst>
          </a:custGeom>
          <a:solidFill>
            <a:srgbClr val="4CB172"/>
          </a:solidFill>
          <a:ln w="9525" cap="flat" cmpd="sng">
            <a:no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wrap="none" lIns="0" tIns="0" rIns="0" bIns="0" anchor="ctr"/>
          <a:lstStyle/>
          <a:p>
            <a:endParaRPr lang="en-US"/>
          </a:p>
        </p:txBody>
      </p:sp>
      <p:sp>
        <p:nvSpPr>
          <p:cNvPr id="10" name="Freeform 6">
            <a:extLst>
              <a:ext uri="{FF2B5EF4-FFF2-40B4-BE49-F238E27FC236}">
                <a16:creationId xmlns:a16="http://schemas.microsoft.com/office/drawing/2014/main" id="{37C76475-76FE-4691-A0CD-8964E832D625}"/>
              </a:ext>
            </a:extLst>
          </p:cNvPr>
          <p:cNvSpPr>
            <a:spLocks/>
          </p:cNvSpPr>
          <p:nvPr>
            <p:custDataLst>
              <p:tags r:id="rId7"/>
            </p:custDataLst>
          </p:nvPr>
        </p:nvSpPr>
        <p:spPr bwMode="gray">
          <a:xfrm>
            <a:off x="4282980" y="2729482"/>
            <a:ext cx="1954212" cy="682625"/>
          </a:xfrm>
          <a:custGeom>
            <a:avLst/>
            <a:gdLst>
              <a:gd name="T0" fmla="*/ 1310 w 1310"/>
              <a:gd name="T1" fmla="*/ 0 h 460"/>
              <a:gd name="T2" fmla="*/ 1310 w 1310"/>
              <a:gd name="T3" fmla="*/ 459 h 460"/>
              <a:gd name="T4" fmla="*/ 0 w 1310"/>
              <a:gd name="T5" fmla="*/ 460 h 460"/>
              <a:gd name="T6" fmla="*/ 1 w 1310"/>
              <a:gd name="T7" fmla="*/ 0 h 460"/>
              <a:gd name="T8" fmla="*/ 1310 w 1310"/>
              <a:gd name="T9" fmla="*/ 0 h 460"/>
            </a:gdLst>
            <a:ahLst/>
            <a:cxnLst>
              <a:cxn ang="0">
                <a:pos x="T0" y="T1"/>
              </a:cxn>
              <a:cxn ang="0">
                <a:pos x="T2" y="T3"/>
              </a:cxn>
              <a:cxn ang="0">
                <a:pos x="T4" y="T5"/>
              </a:cxn>
              <a:cxn ang="0">
                <a:pos x="T6" y="T7"/>
              </a:cxn>
              <a:cxn ang="0">
                <a:pos x="T8" y="T9"/>
              </a:cxn>
            </a:cxnLst>
            <a:rect l="0" t="0" r="r" b="b"/>
            <a:pathLst>
              <a:path w="1310" h="460">
                <a:moveTo>
                  <a:pt x="1310" y="0"/>
                </a:moveTo>
                <a:lnTo>
                  <a:pt x="1310" y="459"/>
                </a:lnTo>
                <a:lnTo>
                  <a:pt x="0" y="460"/>
                </a:lnTo>
                <a:lnTo>
                  <a:pt x="1" y="0"/>
                </a:lnTo>
                <a:lnTo>
                  <a:pt x="1310" y="0"/>
                </a:lnTo>
                <a:close/>
              </a:path>
            </a:pathLst>
          </a:custGeom>
          <a:solidFill>
            <a:srgbClr val="0086CB"/>
          </a:solidFill>
          <a:ln w="9525" cap="flat" cmpd="sng">
            <a:noFill/>
            <a:prstDash val="solid"/>
            <a:round/>
            <a:headEnd type="none" w="med" len="med"/>
            <a:tailEnd type="none" w="med" len="med"/>
          </a:ln>
          <a:effectLst/>
        </p:spPr>
        <p:txBody>
          <a:bodyPr wrap="none" anchor="ctr"/>
          <a:lstStyle/>
          <a:p>
            <a:endParaRPr lang="en-US"/>
          </a:p>
        </p:txBody>
      </p:sp>
      <p:sp>
        <p:nvSpPr>
          <p:cNvPr id="11" name="Freeform 7">
            <a:extLst>
              <a:ext uri="{FF2B5EF4-FFF2-40B4-BE49-F238E27FC236}">
                <a16:creationId xmlns:a16="http://schemas.microsoft.com/office/drawing/2014/main" id="{C01857CA-285B-4B17-8B55-7509685B9D4A}"/>
              </a:ext>
            </a:extLst>
          </p:cNvPr>
          <p:cNvSpPr>
            <a:spLocks/>
          </p:cNvSpPr>
          <p:nvPr>
            <p:custDataLst>
              <p:tags r:id="rId8"/>
            </p:custDataLst>
          </p:nvPr>
        </p:nvSpPr>
        <p:spPr bwMode="auto">
          <a:xfrm>
            <a:off x="4281392" y="2729482"/>
            <a:ext cx="527050" cy="1228725"/>
          </a:xfrm>
          <a:custGeom>
            <a:avLst/>
            <a:gdLst>
              <a:gd name="T0" fmla="*/ 0 w 332"/>
              <a:gd name="T1" fmla="*/ 0 h 774"/>
              <a:gd name="T2" fmla="*/ 332 w 332"/>
              <a:gd name="T3" fmla="*/ 344 h 774"/>
              <a:gd name="T4" fmla="*/ 332 w 332"/>
              <a:gd name="T5" fmla="*/ 774 h 774"/>
              <a:gd name="T6" fmla="*/ 2 w 332"/>
              <a:gd name="T7" fmla="*/ 428 h 774"/>
              <a:gd name="T8" fmla="*/ 0 w 332"/>
              <a:gd name="T9" fmla="*/ 0 h 774"/>
            </a:gdLst>
            <a:ahLst/>
            <a:cxnLst>
              <a:cxn ang="0">
                <a:pos x="T0" y="T1"/>
              </a:cxn>
              <a:cxn ang="0">
                <a:pos x="T2" y="T3"/>
              </a:cxn>
              <a:cxn ang="0">
                <a:pos x="T4" y="T5"/>
              </a:cxn>
              <a:cxn ang="0">
                <a:pos x="T6" y="T7"/>
              </a:cxn>
              <a:cxn ang="0">
                <a:pos x="T8" y="T9"/>
              </a:cxn>
            </a:cxnLst>
            <a:rect l="0" t="0" r="r" b="b"/>
            <a:pathLst>
              <a:path w="332" h="774">
                <a:moveTo>
                  <a:pt x="0" y="0"/>
                </a:moveTo>
                <a:lnTo>
                  <a:pt x="332" y="344"/>
                </a:lnTo>
                <a:lnTo>
                  <a:pt x="332" y="774"/>
                </a:lnTo>
                <a:lnTo>
                  <a:pt x="2" y="428"/>
                </a:lnTo>
                <a:lnTo>
                  <a:pt x="0" y="0"/>
                </a:lnTo>
                <a:close/>
              </a:path>
            </a:pathLst>
          </a:custGeom>
          <a:solidFill>
            <a:srgbClr val="4CAADA"/>
          </a:solidFill>
          <a:ln w="9525" cap="flat" cmpd="sng">
            <a:no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wrap="none" lIns="0" tIns="0" rIns="0" bIns="0" anchor="ctr"/>
          <a:lstStyle/>
          <a:p>
            <a:endParaRPr lang="en-US"/>
          </a:p>
        </p:txBody>
      </p:sp>
      <p:sp>
        <p:nvSpPr>
          <p:cNvPr id="12" name="Freeform 8">
            <a:extLst>
              <a:ext uri="{FF2B5EF4-FFF2-40B4-BE49-F238E27FC236}">
                <a16:creationId xmlns:a16="http://schemas.microsoft.com/office/drawing/2014/main" id="{B4D8D15A-A41E-4E12-8EB4-118F7084F98A}"/>
              </a:ext>
            </a:extLst>
          </p:cNvPr>
          <p:cNvSpPr>
            <a:spLocks/>
          </p:cNvSpPr>
          <p:nvPr>
            <p:custDataLst>
              <p:tags r:id="rId9"/>
            </p:custDataLst>
          </p:nvPr>
        </p:nvSpPr>
        <p:spPr bwMode="gray">
          <a:xfrm>
            <a:off x="2854230" y="3281932"/>
            <a:ext cx="1954212" cy="682625"/>
          </a:xfrm>
          <a:custGeom>
            <a:avLst/>
            <a:gdLst>
              <a:gd name="T0" fmla="*/ 1310 w 1310"/>
              <a:gd name="T1" fmla="*/ 0 h 460"/>
              <a:gd name="T2" fmla="*/ 1310 w 1310"/>
              <a:gd name="T3" fmla="*/ 459 h 460"/>
              <a:gd name="T4" fmla="*/ 0 w 1310"/>
              <a:gd name="T5" fmla="*/ 460 h 460"/>
              <a:gd name="T6" fmla="*/ 1 w 1310"/>
              <a:gd name="T7" fmla="*/ 0 h 460"/>
              <a:gd name="T8" fmla="*/ 1310 w 1310"/>
              <a:gd name="T9" fmla="*/ 0 h 460"/>
            </a:gdLst>
            <a:ahLst/>
            <a:cxnLst>
              <a:cxn ang="0">
                <a:pos x="T0" y="T1"/>
              </a:cxn>
              <a:cxn ang="0">
                <a:pos x="T2" y="T3"/>
              </a:cxn>
              <a:cxn ang="0">
                <a:pos x="T4" y="T5"/>
              </a:cxn>
              <a:cxn ang="0">
                <a:pos x="T6" y="T7"/>
              </a:cxn>
              <a:cxn ang="0">
                <a:pos x="T8" y="T9"/>
              </a:cxn>
            </a:cxnLst>
            <a:rect l="0" t="0" r="r" b="b"/>
            <a:pathLst>
              <a:path w="1310" h="460">
                <a:moveTo>
                  <a:pt x="1310" y="0"/>
                </a:moveTo>
                <a:lnTo>
                  <a:pt x="1310" y="459"/>
                </a:lnTo>
                <a:lnTo>
                  <a:pt x="0" y="460"/>
                </a:lnTo>
                <a:lnTo>
                  <a:pt x="1" y="0"/>
                </a:lnTo>
                <a:lnTo>
                  <a:pt x="1310" y="0"/>
                </a:lnTo>
                <a:close/>
              </a:path>
            </a:pathLst>
          </a:custGeom>
          <a:solidFill>
            <a:srgbClr val="93117E"/>
          </a:solidFill>
          <a:ln w="9525" cap="flat" cmpd="sng">
            <a:noFill/>
            <a:prstDash val="solid"/>
            <a:round/>
            <a:headEnd type="none" w="med" len="med"/>
            <a:tailEnd type="none" w="med" len="med"/>
          </a:ln>
          <a:effectLst/>
        </p:spPr>
        <p:txBody>
          <a:bodyPr wrap="none" anchor="ctr"/>
          <a:lstStyle/>
          <a:p>
            <a:endParaRPr lang="en-US"/>
          </a:p>
        </p:txBody>
      </p:sp>
      <p:sp>
        <p:nvSpPr>
          <p:cNvPr id="13" name="Freeform 9">
            <a:extLst>
              <a:ext uri="{FF2B5EF4-FFF2-40B4-BE49-F238E27FC236}">
                <a16:creationId xmlns:a16="http://schemas.microsoft.com/office/drawing/2014/main" id="{945D2651-E4A5-44BD-86D7-E6E44A889F78}"/>
              </a:ext>
            </a:extLst>
          </p:cNvPr>
          <p:cNvSpPr>
            <a:spLocks/>
          </p:cNvSpPr>
          <p:nvPr>
            <p:custDataLst>
              <p:tags r:id="rId10"/>
            </p:custDataLst>
          </p:nvPr>
        </p:nvSpPr>
        <p:spPr bwMode="auto">
          <a:xfrm>
            <a:off x="2852642" y="3281932"/>
            <a:ext cx="527050" cy="1228725"/>
          </a:xfrm>
          <a:custGeom>
            <a:avLst/>
            <a:gdLst>
              <a:gd name="T0" fmla="*/ 0 w 332"/>
              <a:gd name="T1" fmla="*/ 0 h 774"/>
              <a:gd name="T2" fmla="*/ 332 w 332"/>
              <a:gd name="T3" fmla="*/ 344 h 774"/>
              <a:gd name="T4" fmla="*/ 332 w 332"/>
              <a:gd name="T5" fmla="*/ 774 h 774"/>
              <a:gd name="T6" fmla="*/ 2 w 332"/>
              <a:gd name="T7" fmla="*/ 428 h 774"/>
              <a:gd name="T8" fmla="*/ 0 w 332"/>
              <a:gd name="T9" fmla="*/ 0 h 774"/>
            </a:gdLst>
            <a:ahLst/>
            <a:cxnLst>
              <a:cxn ang="0">
                <a:pos x="T0" y="T1"/>
              </a:cxn>
              <a:cxn ang="0">
                <a:pos x="T2" y="T3"/>
              </a:cxn>
              <a:cxn ang="0">
                <a:pos x="T4" y="T5"/>
              </a:cxn>
              <a:cxn ang="0">
                <a:pos x="T6" y="T7"/>
              </a:cxn>
              <a:cxn ang="0">
                <a:pos x="T8" y="T9"/>
              </a:cxn>
            </a:cxnLst>
            <a:rect l="0" t="0" r="r" b="b"/>
            <a:pathLst>
              <a:path w="332" h="774">
                <a:moveTo>
                  <a:pt x="0" y="0"/>
                </a:moveTo>
                <a:lnTo>
                  <a:pt x="332" y="344"/>
                </a:lnTo>
                <a:lnTo>
                  <a:pt x="332" y="774"/>
                </a:lnTo>
                <a:lnTo>
                  <a:pt x="2" y="428"/>
                </a:lnTo>
                <a:lnTo>
                  <a:pt x="0" y="0"/>
                </a:lnTo>
                <a:close/>
              </a:path>
            </a:pathLst>
          </a:custGeom>
          <a:solidFill>
            <a:srgbClr val="B358A4"/>
          </a:solidFill>
          <a:ln w="9525" cap="flat" cmpd="sng">
            <a:no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wrap="none" lIns="0" tIns="0" rIns="0" bIns="0" anchor="ctr"/>
          <a:lstStyle/>
          <a:p>
            <a:endParaRPr lang="en-US"/>
          </a:p>
        </p:txBody>
      </p:sp>
      <p:sp>
        <p:nvSpPr>
          <p:cNvPr id="14" name="Freeform 11">
            <a:extLst>
              <a:ext uri="{FF2B5EF4-FFF2-40B4-BE49-F238E27FC236}">
                <a16:creationId xmlns:a16="http://schemas.microsoft.com/office/drawing/2014/main" id="{7C44BE5F-DB9A-400A-85A3-34547FA84A1D}"/>
              </a:ext>
            </a:extLst>
          </p:cNvPr>
          <p:cNvSpPr>
            <a:spLocks/>
          </p:cNvSpPr>
          <p:nvPr>
            <p:custDataLst>
              <p:tags r:id="rId11"/>
            </p:custDataLst>
          </p:nvPr>
        </p:nvSpPr>
        <p:spPr bwMode="gray">
          <a:xfrm>
            <a:off x="1524000" y="3831207"/>
            <a:ext cx="1857280" cy="682625"/>
          </a:xfrm>
          <a:custGeom>
            <a:avLst/>
            <a:gdLst>
              <a:gd name="T0" fmla="*/ 1310 w 1310"/>
              <a:gd name="T1" fmla="*/ 0 h 460"/>
              <a:gd name="T2" fmla="*/ 1310 w 1310"/>
              <a:gd name="T3" fmla="*/ 459 h 460"/>
              <a:gd name="T4" fmla="*/ 0 w 1310"/>
              <a:gd name="T5" fmla="*/ 460 h 460"/>
              <a:gd name="T6" fmla="*/ 1 w 1310"/>
              <a:gd name="T7" fmla="*/ 0 h 460"/>
              <a:gd name="T8" fmla="*/ 1310 w 1310"/>
              <a:gd name="T9" fmla="*/ 0 h 460"/>
            </a:gdLst>
            <a:ahLst/>
            <a:cxnLst>
              <a:cxn ang="0">
                <a:pos x="T0" y="T1"/>
              </a:cxn>
              <a:cxn ang="0">
                <a:pos x="T2" y="T3"/>
              </a:cxn>
              <a:cxn ang="0">
                <a:pos x="T4" y="T5"/>
              </a:cxn>
              <a:cxn ang="0">
                <a:pos x="T6" y="T7"/>
              </a:cxn>
              <a:cxn ang="0">
                <a:pos x="T8" y="T9"/>
              </a:cxn>
            </a:cxnLst>
            <a:rect l="0" t="0" r="r" b="b"/>
            <a:pathLst>
              <a:path w="1310" h="460">
                <a:moveTo>
                  <a:pt x="1310" y="0"/>
                </a:moveTo>
                <a:lnTo>
                  <a:pt x="1310" y="459"/>
                </a:lnTo>
                <a:lnTo>
                  <a:pt x="0" y="460"/>
                </a:lnTo>
                <a:lnTo>
                  <a:pt x="1" y="0"/>
                </a:lnTo>
                <a:lnTo>
                  <a:pt x="1310" y="0"/>
                </a:lnTo>
                <a:close/>
              </a:path>
            </a:pathLst>
          </a:custGeom>
          <a:solidFill>
            <a:srgbClr val="E2007A"/>
          </a:solidFill>
          <a:ln w="9525" cap="flat" cmpd="sng">
            <a:noFill/>
            <a:prstDash val="solid"/>
            <a:round/>
            <a:headEnd type="none" w="med" len="med"/>
            <a:tailEnd type="none" w="med" len="med"/>
          </a:ln>
          <a:effectLst/>
        </p:spPr>
        <p:txBody>
          <a:bodyPr wrap="none" anchor="ctr"/>
          <a:lstStyle/>
          <a:p>
            <a:endParaRPr lang="en-US"/>
          </a:p>
        </p:txBody>
      </p:sp>
      <p:sp>
        <p:nvSpPr>
          <p:cNvPr id="15" name="Rectangle 12">
            <a:extLst>
              <a:ext uri="{FF2B5EF4-FFF2-40B4-BE49-F238E27FC236}">
                <a16:creationId xmlns:a16="http://schemas.microsoft.com/office/drawing/2014/main" id="{215EDE57-353A-41FC-9AC4-CABECF61D3C7}"/>
              </a:ext>
            </a:extLst>
          </p:cNvPr>
          <p:cNvSpPr>
            <a:spLocks noChangeArrowheads="1"/>
          </p:cNvSpPr>
          <p:nvPr>
            <p:custDataLst>
              <p:tags r:id="rId12"/>
            </p:custDataLst>
          </p:nvPr>
        </p:nvSpPr>
        <p:spPr bwMode="gray">
          <a:xfrm>
            <a:off x="1655789" y="3978986"/>
            <a:ext cx="1581150" cy="4092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bg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l" eaLnBrk="1" hangingPunct="1"/>
            <a:r>
              <a:rPr lang="en-GB" altLang="zh-CN" sz="1400" b="1" dirty="0">
                <a:solidFill>
                  <a:schemeClr val="bg1"/>
                </a:solidFill>
                <a:latin typeface="Arial" panose="020B0604020202020204" pitchFamily="34" charset="0"/>
                <a:ea typeface="SimSun" charset="0"/>
                <a:cs typeface="Arial" panose="020B0604020202020204" pitchFamily="34" charset="0"/>
              </a:rPr>
              <a:t>1997-2008</a:t>
            </a:r>
          </a:p>
          <a:p>
            <a:pPr algn="l" eaLnBrk="1" hangingPunct="1"/>
            <a:r>
              <a:rPr lang="en-GB" altLang="zh-CN" sz="1000" dirty="0">
                <a:solidFill>
                  <a:schemeClr val="bg1"/>
                </a:solidFill>
                <a:latin typeface="Arial" panose="020B0604020202020204" pitchFamily="34" charset="0"/>
                <a:ea typeface="SimSun" charset="0"/>
                <a:cs typeface="Arial" panose="020B0604020202020204" pitchFamily="34" charset="0"/>
              </a:rPr>
              <a:t>2 Centres (FDJ)</a:t>
            </a:r>
          </a:p>
        </p:txBody>
      </p:sp>
      <p:sp>
        <p:nvSpPr>
          <p:cNvPr id="16" name="Rectangle 13">
            <a:extLst>
              <a:ext uri="{FF2B5EF4-FFF2-40B4-BE49-F238E27FC236}">
                <a16:creationId xmlns:a16="http://schemas.microsoft.com/office/drawing/2014/main" id="{03E28360-5866-41F1-94EF-3384B3D41220}"/>
              </a:ext>
            </a:extLst>
          </p:cNvPr>
          <p:cNvSpPr>
            <a:spLocks noChangeArrowheads="1"/>
          </p:cNvSpPr>
          <p:nvPr>
            <p:custDataLst>
              <p:tags r:id="rId13"/>
            </p:custDataLst>
          </p:nvPr>
        </p:nvSpPr>
        <p:spPr bwMode="gray">
          <a:xfrm>
            <a:off x="3408268" y="3469256"/>
            <a:ext cx="1400175" cy="304800"/>
          </a:xfrm>
          <a:prstGeom prst="rect">
            <a:avLst/>
          </a:prstGeom>
          <a:noFill/>
          <a:ln w="12700">
            <a:noFill/>
            <a:miter lim="800000"/>
            <a:headEnd/>
            <a:tailEnd/>
          </a:ln>
          <a:effectLst/>
        </p:spPr>
        <p:txBody>
          <a:bodyPr anchor="ctr"/>
          <a:lstStyle/>
          <a:p>
            <a:pPr algn="l" eaLnBrk="1" hangingPunct="1"/>
            <a:r>
              <a:rPr lang="en-GB" altLang="zh-CN" sz="1400" b="1" dirty="0">
                <a:solidFill>
                  <a:schemeClr val="bg1"/>
                </a:solidFill>
                <a:latin typeface="Arial" panose="020B0604020202020204" pitchFamily="34" charset="0"/>
                <a:cs typeface="Arial" panose="020B0604020202020204" pitchFamily="34" charset="0"/>
              </a:rPr>
              <a:t>2009-2010</a:t>
            </a:r>
          </a:p>
          <a:p>
            <a:pPr algn="l" eaLnBrk="1" hangingPunct="1"/>
            <a:r>
              <a:rPr lang="en-GB" altLang="zh-CN" sz="1000" dirty="0">
                <a:solidFill>
                  <a:schemeClr val="bg1"/>
                </a:solidFill>
                <a:latin typeface="Arial" panose="020B0604020202020204" pitchFamily="34" charset="0"/>
                <a:ea typeface="SimSun" charset="0"/>
                <a:cs typeface="Arial" panose="020B0604020202020204" pitchFamily="34" charset="0"/>
              </a:rPr>
              <a:t>6 nouveaux centres</a:t>
            </a:r>
          </a:p>
        </p:txBody>
      </p:sp>
      <p:sp>
        <p:nvSpPr>
          <p:cNvPr id="20" name="Rectangle 17">
            <a:extLst>
              <a:ext uri="{FF2B5EF4-FFF2-40B4-BE49-F238E27FC236}">
                <a16:creationId xmlns:a16="http://schemas.microsoft.com/office/drawing/2014/main" id="{23434BBE-EC9A-4E6D-B88B-F5DEFC91DF6E}"/>
              </a:ext>
            </a:extLst>
          </p:cNvPr>
          <p:cNvSpPr>
            <a:spLocks noChangeArrowheads="1"/>
          </p:cNvSpPr>
          <p:nvPr>
            <p:custDataLst>
              <p:tags r:id="rId14"/>
            </p:custDataLst>
          </p:nvPr>
        </p:nvSpPr>
        <p:spPr bwMode="gray">
          <a:xfrm>
            <a:off x="1645279" y="3515231"/>
            <a:ext cx="1008112" cy="18466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p>
            <a:pPr algn="ctr" defTabSz="955675">
              <a:buClr>
                <a:schemeClr val="tx1"/>
              </a:buClr>
            </a:pPr>
            <a:r>
              <a:rPr lang="en-GB" altLang="zh-CN" sz="1200" dirty="0">
                <a:latin typeface="Arial Black" panose="020B0A04020102020204" pitchFamily="34" charset="0"/>
                <a:ea typeface="SimSun" charset="0"/>
                <a:cs typeface="SimSun" charset="0"/>
              </a:rPr>
              <a:t>2 Centres</a:t>
            </a:r>
          </a:p>
        </p:txBody>
      </p:sp>
      <p:sp>
        <p:nvSpPr>
          <p:cNvPr id="22" name="Rectangle 17">
            <a:extLst>
              <a:ext uri="{FF2B5EF4-FFF2-40B4-BE49-F238E27FC236}">
                <a16:creationId xmlns:a16="http://schemas.microsoft.com/office/drawing/2014/main" id="{8B6E141A-EFB9-406D-B104-FF0D4C18C4A0}"/>
              </a:ext>
            </a:extLst>
          </p:cNvPr>
          <p:cNvSpPr>
            <a:spLocks noChangeArrowheads="1"/>
          </p:cNvSpPr>
          <p:nvPr>
            <p:custDataLst>
              <p:tags r:id="rId15"/>
            </p:custDataLst>
          </p:nvPr>
        </p:nvSpPr>
        <p:spPr bwMode="gray">
          <a:xfrm>
            <a:off x="1733435" y="4570237"/>
            <a:ext cx="1646258" cy="55399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p>
            <a:pPr marL="171450" indent="-171450" defTabSz="955675">
              <a:buClr>
                <a:schemeClr val="tx1"/>
              </a:buClr>
              <a:buFont typeface="Arial" panose="020B0604020202020204" pitchFamily="34" charset="0"/>
              <a:buChar char="•"/>
            </a:pPr>
            <a:r>
              <a:rPr lang="en-GB" altLang="zh-CN" sz="1200" dirty="0">
                <a:latin typeface="Arial" panose="020B0604020202020204" pitchFamily="34" charset="0"/>
                <a:ea typeface="SimSun" charset="0"/>
                <a:cs typeface="Arial" panose="020B0604020202020204" pitchFamily="34" charset="0"/>
              </a:rPr>
              <a:t>Hochelaga-Maisonneuve</a:t>
            </a:r>
          </a:p>
          <a:p>
            <a:pPr marL="171450" indent="-171450" defTabSz="955675">
              <a:buClr>
                <a:schemeClr val="tx1"/>
              </a:buClr>
              <a:buFont typeface="Arial" panose="020B0604020202020204" pitchFamily="34" charset="0"/>
              <a:buChar char="•"/>
            </a:pPr>
            <a:r>
              <a:rPr lang="en-GB" altLang="zh-CN" sz="1200" dirty="0">
                <a:latin typeface="Arial" panose="020B0604020202020204" pitchFamily="34" charset="0"/>
                <a:ea typeface="SimSun" charset="0"/>
                <a:cs typeface="Arial" panose="020B0604020202020204" pitchFamily="34" charset="0"/>
              </a:rPr>
              <a:t>Côte-des-Neiges</a:t>
            </a:r>
          </a:p>
        </p:txBody>
      </p:sp>
      <p:sp>
        <p:nvSpPr>
          <p:cNvPr id="23" name="Rectangle 17">
            <a:extLst>
              <a:ext uri="{FF2B5EF4-FFF2-40B4-BE49-F238E27FC236}">
                <a16:creationId xmlns:a16="http://schemas.microsoft.com/office/drawing/2014/main" id="{829F56B0-7544-43F4-80AB-F948855041F8}"/>
              </a:ext>
            </a:extLst>
          </p:cNvPr>
          <p:cNvSpPr>
            <a:spLocks noChangeArrowheads="1"/>
          </p:cNvSpPr>
          <p:nvPr>
            <p:custDataLst>
              <p:tags r:id="rId16"/>
            </p:custDataLst>
          </p:nvPr>
        </p:nvSpPr>
        <p:spPr bwMode="gray">
          <a:xfrm>
            <a:off x="4480392" y="2433933"/>
            <a:ext cx="1008112" cy="18466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p>
            <a:pPr algn="ctr" defTabSz="955675">
              <a:buClr>
                <a:schemeClr val="tx1"/>
              </a:buClr>
            </a:pPr>
            <a:r>
              <a:rPr lang="en-GB" altLang="zh-CN" sz="1200" dirty="0">
                <a:latin typeface="Arial Black" panose="020B0A04020102020204" pitchFamily="34" charset="0"/>
                <a:ea typeface="SimSun" charset="0"/>
                <a:cs typeface="SimSun" charset="0"/>
              </a:rPr>
              <a:t>13 Centres</a:t>
            </a:r>
          </a:p>
        </p:txBody>
      </p:sp>
      <p:sp>
        <p:nvSpPr>
          <p:cNvPr id="24" name="Rectangle 17">
            <a:extLst>
              <a:ext uri="{FF2B5EF4-FFF2-40B4-BE49-F238E27FC236}">
                <a16:creationId xmlns:a16="http://schemas.microsoft.com/office/drawing/2014/main" id="{4D6B7474-190E-4665-9F3C-75EF04746FDF}"/>
              </a:ext>
            </a:extLst>
          </p:cNvPr>
          <p:cNvSpPr>
            <a:spLocks noChangeArrowheads="1"/>
          </p:cNvSpPr>
          <p:nvPr>
            <p:custDataLst>
              <p:tags r:id="rId17"/>
            </p:custDataLst>
          </p:nvPr>
        </p:nvSpPr>
        <p:spPr bwMode="gray">
          <a:xfrm>
            <a:off x="5852176" y="1860736"/>
            <a:ext cx="1008112" cy="18466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p>
            <a:pPr algn="ctr" defTabSz="955675">
              <a:buClr>
                <a:schemeClr val="tx1"/>
              </a:buClr>
            </a:pPr>
            <a:r>
              <a:rPr lang="en-GB" altLang="zh-CN" sz="1200" dirty="0">
                <a:latin typeface="Arial Black" panose="020B0A04020102020204" pitchFamily="34" charset="0"/>
                <a:ea typeface="SimSun" charset="0"/>
                <a:cs typeface="SimSun" charset="0"/>
              </a:rPr>
              <a:t> 16 Centres</a:t>
            </a:r>
          </a:p>
        </p:txBody>
      </p:sp>
      <p:sp>
        <p:nvSpPr>
          <p:cNvPr id="25" name="Rectangle 17">
            <a:extLst>
              <a:ext uri="{FF2B5EF4-FFF2-40B4-BE49-F238E27FC236}">
                <a16:creationId xmlns:a16="http://schemas.microsoft.com/office/drawing/2014/main" id="{79140D7D-723F-4A90-993C-E4631F433C3C}"/>
              </a:ext>
            </a:extLst>
          </p:cNvPr>
          <p:cNvSpPr>
            <a:spLocks noChangeArrowheads="1"/>
          </p:cNvSpPr>
          <p:nvPr>
            <p:custDataLst>
              <p:tags r:id="rId18"/>
            </p:custDataLst>
          </p:nvPr>
        </p:nvSpPr>
        <p:spPr bwMode="gray">
          <a:xfrm>
            <a:off x="3074143" y="2962423"/>
            <a:ext cx="1008112" cy="18466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p>
            <a:pPr algn="ctr" defTabSz="955675">
              <a:buClr>
                <a:schemeClr val="tx1"/>
              </a:buClr>
            </a:pPr>
            <a:r>
              <a:rPr lang="en-GB" altLang="zh-CN" sz="1200" dirty="0">
                <a:latin typeface="Arial Black" panose="020B0A04020102020204" pitchFamily="34" charset="0"/>
                <a:ea typeface="SimSun" charset="0"/>
                <a:cs typeface="SimSun" charset="0"/>
              </a:rPr>
              <a:t>8 Centres</a:t>
            </a:r>
          </a:p>
        </p:txBody>
      </p:sp>
      <p:sp>
        <p:nvSpPr>
          <p:cNvPr id="31" name="Rectangle 17">
            <a:extLst>
              <a:ext uri="{FF2B5EF4-FFF2-40B4-BE49-F238E27FC236}">
                <a16:creationId xmlns:a16="http://schemas.microsoft.com/office/drawing/2014/main" id="{9A074FC4-C0CA-4946-8F9A-2FCE04352151}"/>
              </a:ext>
            </a:extLst>
          </p:cNvPr>
          <p:cNvSpPr>
            <a:spLocks noChangeArrowheads="1"/>
          </p:cNvSpPr>
          <p:nvPr>
            <p:custDataLst>
              <p:tags r:id="rId19"/>
            </p:custDataLst>
          </p:nvPr>
        </p:nvSpPr>
        <p:spPr bwMode="gray">
          <a:xfrm>
            <a:off x="7384234" y="1317052"/>
            <a:ext cx="1008112"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p>
            <a:pPr algn="ctr" defTabSz="955675">
              <a:buClr>
                <a:schemeClr val="tx1"/>
              </a:buClr>
            </a:pPr>
            <a:r>
              <a:rPr lang="en-GB" altLang="zh-CN" sz="1200" dirty="0">
                <a:latin typeface="Arial Black" panose="020B0A04020102020204" pitchFamily="34" charset="0"/>
                <a:ea typeface="SimSun" charset="0"/>
                <a:cs typeface="SimSun" charset="0"/>
              </a:rPr>
              <a:t> 23 Centres</a:t>
            </a:r>
          </a:p>
          <a:p>
            <a:pPr algn="ctr" defTabSz="955675">
              <a:buClr>
                <a:schemeClr val="tx1"/>
              </a:buClr>
            </a:pPr>
            <a:endParaRPr lang="en-GB" altLang="zh-CN" sz="1200" dirty="0">
              <a:solidFill>
                <a:srgbClr val="CC0033"/>
              </a:solidFill>
              <a:latin typeface="Arial Black" panose="020B0A04020102020204" pitchFamily="34" charset="0"/>
              <a:ea typeface="SimSun" charset="0"/>
              <a:cs typeface="SimSun" charset="0"/>
            </a:endParaRPr>
          </a:p>
        </p:txBody>
      </p:sp>
      <p:sp>
        <p:nvSpPr>
          <p:cNvPr id="32" name="Rectangle 17">
            <a:extLst>
              <a:ext uri="{FF2B5EF4-FFF2-40B4-BE49-F238E27FC236}">
                <a16:creationId xmlns:a16="http://schemas.microsoft.com/office/drawing/2014/main" id="{A8933611-2582-4B59-9AF0-A05AB186F026}"/>
              </a:ext>
            </a:extLst>
          </p:cNvPr>
          <p:cNvSpPr>
            <a:spLocks noChangeArrowheads="1"/>
          </p:cNvSpPr>
          <p:nvPr>
            <p:custDataLst>
              <p:tags r:id="rId20"/>
            </p:custDataLst>
          </p:nvPr>
        </p:nvSpPr>
        <p:spPr bwMode="gray">
          <a:xfrm>
            <a:off x="8890735" y="504400"/>
            <a:ext cx="1008112" cy="73866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p>
            <a:pPr algn="ctr" defTabSz="955675">
              <a:buClr>
                <a:schemeClr val="tx1"/>
              </a:buClr>
            </a:pPr>
            <a:r>
              <a:rPr lang="en-GB" altLang="zh-CN" sz="1200" dirty="0">
                <a:latin typeface="Arial Black" panose="020B0A04020102020204" pitchFamily="34" charset="0"/>
                <a:ea typeface="SimSun" charset="0"/>
                <a:cs typeface="SimSun" charset="0"/>
              </a:rPr>
              <a:t> 45 Centres</a:t>
            </a:r>
          </a:p>
          <a:p>
            <a:pPr algn="ctr" defTabSz="955675">
              <a:buClr>
                <a:schemeClr val="tx1"/>
              </a:buClr>
            </a:pPr>
            <a:r>
              <a:rPr lang="en-GB" altLang="zh-CN" sz="1200" dirty="0">
                <a:latin typeface="Arial Black" panose="020B0A04020102020204" pitchFamily="34" charset="0"/>
                <a:ea typeface="SimSun" charset="0"/>
                <a:cs typeface="SimSun" charset="0"/>
              </a:rPr>
              <a:t>+ </a:t>
            </a:r>
            <a:r>
              <a:rPr lang="en-GB" altLang="zh-CN" sz="1200" dirty="0">
                <a:solidFill>
                  <a:schemeClr val="accent2"/>
                </a:solidFill>
                <a:latin typeface="Arial Black" panose="020B0A04020102020204" pitchFamily="34" charset="0"/>
                <a:ea typeface="SimSun" charset="0"/>
                <a:cs typeface="SimSun" charset="0"/>
              </a:rPr>
              <a:t>2 </a:t>
            </a:r>
            <a:r>
              <a:rPr lang="en-GB" altLang="zh-CN" sz="1200" dirty="0" err="1">
                <a:solidFill>
                  <a:schemeClr val="accent2"/>
                </a:solidFill>
                <a:latin typeface="Arial Black" panose="020B0A04020102020204" pitchFamily="34" charset="0"/>
                <a:ea typeface="SimSun" charset="0"/>
                <a:cs typeface="SimSun" charset="0"/>
              </a:rPr>
              <a:t>outisde</a:t>
            </a:r>
            <a:r>
              <a:rPr lang="en-GB" altLang="zh-CN" sz="1200" dirty="0">
                <a:solidFill>
                  <a:schemeClr val="accent2"/>
                </a:solidFill>
                <a:latin typeface="Arial Black" panose="020B0A04020102020204" pitchFamily="34" charset="0"/>
                <a:ea typeface="SimSun" charset="0"/>
                <a:cs typeface="SimSun" charset="0"/>
              </a:rPr>
              <a:t> Québec</a:t>
            </a:r>
          </a:p>
          <a:p>
            <a:pPr algn="ctr" defTabSz="955675">
              <a:buClr>
                <a:schemeClr val="tx1"/>
              </a:buClr>
            </a:pPr>
            <a:endParaRPr lang="en-GB" altLang="zh-CN" sz="1200" dirty="0">
              <a:solidFill>
                <a:srgbClr val="CC0033"/>
              </a:solidFill>
              <a:latin typeface="Arial Black" panose="020B0A04020102020204" pitchFamily="34" charset="0"/>
              <a:ea typeface="SimSun" charset="0"/>
              <a:cs typeface="SimSun" charset="0"/>
            </a:endParaRPr>
          </a:p>
        </p:txBody>
      </p:sp>
      <p:sp>
        <p:nvSpPr>
          <p:cNvPr id="37" name="Titre 1">
            <a:extLst>
              <a:ext uri="{FF2B5EF4-FFF2-40B4-BE49-F238E27FC236}">
                <a16:creationId xmlns:a16="http://schemas.microsoft.com/office/drawing/2014/main" id="{AB436E58-148A-4B31-8D8D-5B93076E0857}"/>
              </a:ext>
            </a:extLst>
          </p:cNvPr>
          <p:cNvSpPr txBox="1">
            <a:spLocks/>
          </p:cNvSpPr>
          <p:nvPr>
            <p:custDataLst>
              <p:tags r:id="rId21"/>
            </p:custDataLst>
          </p:nvPr>
        </p:nvSpPr>
        <p:spPr>
          <a:xfrm>
            <a:off x="318998" y="229129"/>
            <a:ext cx="6229419" cy="1326126"/>
          </a:xfrm>
          <a:prstGeom prst="rect">
            <a:avLst/>
          </a:prstGeom>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b="1" dirty="0">
                <a:latin typeface="Arial" panose="020B0604020202020204" pitchFamily="34" charset="0"/>
                <a:cs typeface="Arial" panose="020B0604020202020204" pitchFamily="34" charset="0"/>
              </a:rPr>
              <a:t>45 Community Social pediatric centers in Quebec and Canada since 1997 (and ongoing)</a:t>
            </a:r>
            <a:endParaRPr lang="fr-CA" sz="3200" dirty="0">
              <a:latin typeface="Arial" panose="020B0604020202020204" pitchFamily="34" charset="0"/>
              <a:cs typeface="Arial" panose="020B0604020202020204" pitchFamily="34" charset="0"/>
            </a:endParaRPr>
          </a:p>
        </p:txBody>
      </p:sp>
      <p:sp>
        <p:nvSpPr>
          <p:cNvPr id="39" name="Rectangle 17">
            <a:extLst>
              <a:ext uri="{FF2B5EF4-FFF2-40B4-BE49-F238E27FC236}">
                <a16:creationId xmlns:a16="http://schemas.microsoft.com/office/drawing/2014/main" id="{8B99346F-5763-4774-8908-CACD825BCC39}"/>
              </a:ext>
            </a:extLst>
          </p:cNvPr>
          <p:cNvSpPr>
            <a:spLocks noChangeArrowheads="1"/>
          </p:cNvSpPr>
          <p:nvPr>
            <p:custDataLst>
              <p:tags r:id="rId22"/>
            </p:custDataLst>
          </p:nvPr>
        </p:nvSpPr>
        <p:spPr bwMode="gray">
          <a:xfrm>
            <a:off x="3472567" y="4002965"/>
            <a:ext cx="1749009" cy="110799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p>
            <a:pPr marL="171450" indent="-171450" defTabSz="955675">
              <a:buClr>
                <a:schemeClr val="tx1"/>
              </a:buClr>
              <a:buFont typeface="Arial" panose="020B0604020202020204" pitchFamily="34" charset="0"/>
              <a:buChar char="•"/>
            </a:pPr>
            <a:r>
              <a:rPr lang="en-GB" altLang="zh-CN" sz="1200" dirty="0">
                <a:latin typeface="Arial" panose="020B0604020202020204" pitchFamily="34" charset="0"/>
                <a:ea typeface="SimSun" charset="0"/>
                <a:cs typeface="Arial" panose="020B0604020202020204" pitchFamily="34" charset="0"/>
              </a:rPr>
              <a:t>Centre-Sud (</a:t>
            </a:r>
            <a:r>
              <a:rPr lang="en-GB" altLang="zh-CN" sz="1200" dirty="0" err="1">
                <a:latin typeface="Arial" panose="020B0604020202020204" pitchFamily="34" charset="0"/>
                <a:ea typeface="SimSun" charset="0"/>
                <a:cs typeface="Arial" panose="020B0604020202020204" pitchFamily="34" charset="0"/>
              </a:rPr>
              <a:t>Mtl</a:t>
            </a:r>
            <a:r>
              <a:rPr lang="en-GB" altLang="zh-CN" sz="1200" dirty="0">
                <a:latin typeface="Arial" panose="020B0604020202020204" pitchFamily="34" charset="0"/>
                <a:ea typeface="SimSun" charset="0"/>
                <a:cs typeface="Arial" panose="020B0604020202020204" pitchFamily="34" charset="0"/>
              </a:rPr>
              <a:t>)</a:t>
            </a:r>
          </a:p>
          <a:p>
            <a:pPr marL="171450" indent="-171450" defTabSz="955675">
              <a:buClr>
                <a:schemeClr val="tx1"/>
              </a:buClr>
              <a:buFont typeface="Arial" panose="020B0604020202020204" pitchFamily="34" charset="0"/>
              <a:buChar char="•"/>
            </a:pPr>
            <a:r>
              <a:rPr lang="en-GB" altLang="zh-CN" sz="1200" dirty="0">
                <a:latin typeface="Arial" panose="020B0604020202020204" pitchFamily="34" charset="0"/>
                <a:ea typeface="SimSun" charset="0"/>
                <a:cs typeface="Arial" panose="020B0604020202020204" pitchFamily="34" charset="0"/>
              </a:rPr>
              <a:t>Gatineau</a:t>
            </a:r>
          </a:p>
          <a:p>
            <a:pPr marL="171450" indent="-171450" defTabSz="955675">
              <a:buClr>
                <a:schemeClr val="tx1"/>
              </a:buClr>
              <a:buFont typeface="Arial" panose="020B0604020202020204" pitchFamily="34" charset="0"/>
              <a:buChar char="•"/>
            </a:pPr>
            <a:r>
              <a:rPr lang="en-GB" altLang="zh-CN" sz="1200" dirty="0">
                <a:latin typeface="Arial" panose="020B0604020202020204" pitchFamily="34" charset="0"/>
                <a:ea typeface="SimSun" charset="0"/>
                <a:cs typeface="Arial" panose="020B0604020202020204" pitchFamily="34" charset="0"/>
              </a:rPr>
              <a:t>Trois-Rivières</a:t>
            </a:r>
          </a:p>
          <a:p>
            <a:pPr marL="171450" indent="-171450" defTabSz="955675">
              <a:buClr>
                <a:schemeClr val="tx1"/>
              </a:buClr>
              <a:buFont typeface="Arial" panose="020B0604020202020204" pitchFamily="34" charset="0"/>
              <a:buChar char="•"/>
            </a:pPr>
            <a:r>
              <a:rPr lang="en-GB" altLang="zh-CN" sz="1200" dirty="0">
                <a:latin typeface="Arial" panose="020B0604020202020204" pitchFamily="34" charset="0"/>
                <a:ea typeface="SimSun" charset="0"/>
                <a:cs typeface="Arial" panose="020B0604020202020204" pitchFamily="34" charset="0"/>
              </a:rPr>
              <a:t>St-Laurent</a:t>
            </a:r>
          </a:p>
          <a:p>
            <a:pPr marL="171450" indent="-171450" defTabSz="955675">
              <a:buClr>
                <a:schemeClr val="tx1"/>
              </a:buClr>
              <a:buFont typeface="Arial" panose="020B0604020202020204" pitchFamily="34" charset="0"/>
              <a:buChar char="•"/>
            </a:pPr>
            <a:r>
              <a:rPr lang="en-GB" altLang="zh-CN" sz="1200" dirty="0" err="1">
                <a:latin typeface="Arial" panose="020B0604020202020204" pitchFamily="34" charset="0"/>
                <a:ea typeface="SimSun" charset="0"/>
                <a:cs typeface="Arial" panose="020B0604020202020204" pitchFamily="34" charset="0"/>
              </a:rPr>
              <a:t>Haut</a:t>
            </a:r>
            <a:r>
              <a:rPr lang="en-GB" altLang="zh-CN" sz="1200" dirty="0">
                <a:latin typeface="Arial" panose="020B0604020202020204" pitchFamily="34" charset="0"/>
                <a:ea typeface="SimSun" charset="0"/>
                <a:cs typeface="Arial" panose="020B0604020202020204" pitchFamily="34" charset="0"/>
              </a:rPr>
              <a:t>-Richelieu</a:t>
            </a:r>
          </a:p>
          <a:p>
            <a:pPr marL="171450" indent="-171450" defTabSz="955675">
              <a:buClr>
                <a:schemeClr val="tx1"/>
              </a:buClr>
              <a:buFont typeface="Arial" panose="020B0604020202020204" pitchFamily="34" charset="0"/>
              <a:buChar char="•"/>
            </a:pPr>
            <a:r>
              <a:rPr lang="en-GB" altLang="zh-CN" sz="1200" dirty="0">
                <a:latin typeface="Arial" panose="020B0604020202020204" pitchFamily="34" charset="0"/>
                <a:ea typeface="SimSun" charset="0"/>
                <a:cs typeface="Arial" panose="020B0604020202020204" pitchFamily="34" charset="0"/>
              </a:rPr>
              <a:t>Garage à musique (</a:t>
            </a:r>
            <a:r>
              <a:rPr lang="en-GB" altLang="zh-CN" sz="1200" dirty="0" err="1">
                <a:latin typeface="Arial" panose="020B0604020202020204" pitchFamily="34" charset="0"/>
                <a:ea typeface="SimSun" charset="0"/>
                <a:cs typeface="Arial" panose="020B0604020202020204" pitchFamily="34" charset="0"/>
              </a:rPr>
              <a:t>Mtl</a:t>
            </a:r>
            <a:r>
              <a:rPr lang="en-GB" altLang="zh-CN" sz="1200" dirty="0">
                <a:latin typeface="Arial" panose="020B0604020202020204" pitchFamily="34" charset="0"/>
                <a:ea typeface="SimSun" charset="0"/>
                <a:cs typeface="Arial" panose="020B0604020202020204" pitchFamily="34" charset="0"/>
              </a:rPr>
              <a:t>)</a:t>
            </a:r>
          </a:p>
        </p:txBody>
      </p:sp>
      <p:sp>
        <p:nvSpPr>
          <p:cNvPr id="40" name="Rectangle 17">
            <a:extLst>
              <a:ext uri="{FF2B5EF4-FFF2-40B4-BE49-F238E27FC236}">
                <a16:creationId xmlns:a16="http://schemas.microsoft.com/office/drawing/2014/main" id="{321EBA52-7926-4861-A49A-231CF7ECC8F5}"/>
              </a:ext>
            </a:extLst>
          </p:cNvPr>
          <p:cNvSpPr>
            <a:spLocks noChangeArrowheads="1"/>
          </p:cNvSpPr>
          <p:nvPr>
            <p:custDataLst>
              <p:tags r:id="rId23"/>
            </p:custDataLst>
          </p:nvPr>
        </p:nvSpPr>
        <p:spPr bwMode="gray">
          <a:xfrm>
            <a:off x="4901317" y="3502808"/>
            <a:ext cx="1334287" cy="92333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p>
            <a:pPr marL="171450" indent="-171450" defTabSz="955675">
              <a:buClr>
                <a:schemeClr val="tx1"/>
              </a:buClr>
              <a:buFont typeface="Arial" panose="020B0604020202020204" pitchFamily="34" charset="0"/>
              <a:buChar char="•"/>
            </a:pPr>
            <a:r>
              <a:rPr lang="en-GB" altLang="zh-CN" sz="1200" dirty="0">
                <a:latin typeface="Arial" panose="020B0604020202020204" pitchFamily="34" charset="0"/>
                <a:ea typeface="SimSun" charset="0"/>
                <a:cs typeface="Arial" panose="020B0604020202020204" pitchFamily="34" charset="0"/>
              </a:rPr>
              <a:t>Laval St-Martin</a:t>
            </a:r>
          </a:p>
          <a:p>
            <a:pPr marL="171450" indent="-171450" defTabSz="955675">
              <a:buClr>
                <a:schemeClr val="tx1"/>
              </a:buClr>
              <a:buFont typeface="Arial" panose="020B0604020202020204" pitchFamily="34" charset="0"/>
              <a:buChar char="•"/>
            </a:pPr>
            <a:r>
              <a:rPr lang="en-GB" altLang="zh-CN" sz="1200" dirty="0" err="1">
                <a:latin typeface="Arial" panose="020B0604020202020204" pitchFamily="34" charset="0"/>
                <a:ea typeface="SimSun" charset="0"/>
                <a:cs typeface="Arial" panose="020B0604020202020204" pitchFamily="34" charset="0"/>
              </a:rPr>
              <a:t>Lévis</a:t>
            </a:r>
            <a:endParaRPr lang="en-GB" altLang="zh-CN" sz="1200" dirty="0">
              <a:latin typeface="Arial" panose="020B0604020202020204" pitchFamily="34" charset="0"/>
              <a:ea typeface="SimSun" charset="0"/>
              <a:cs typeface="Arial" panose="020B0604020202020204" pitchFamily="34" charset="0"/>
            </a:endParaRPr>
          </a:p>
          <a:p>
            <a:pPr marL="171450" indent="-171450" defTabSz="955675">
              <a:buClr>
                <a:schemeClr val="tx1"/>
              </a:buClr>
              <a:buFont typeface="Arial" panose="020B0604020202020204" pitchFamily="34" charset="0"/>
              <a:buChar char="•"/>
            </a:pPr>
            <a:r>
              <a:rPr lang="en-GB" altLang="zh-CN" sz="1200" dirty="0">
                <a:latin typeface="Arial" panose="020B0604020202020204" pitchFamily="34" charset="0"/>
                <a:ea typeface="SimSun" charset="0"/>
                <a:cs typeface="Arial" panose="020B0604020202020204" pitchFamily="34" charset="0"/>
              </a:rPr>
              <a:t>Haute-Gaspésie</a:t>
            </a:r>
          </a:p>
          <a:p>
            <a:pPr marL="171450" indent="-171450" defTabSz="955675">
              <a:buClr>
                <a:schemeClr val="tx1"/>
              </a:buClr>
              <a:buFont typeface="Arial" panose="020B0604020202020204" pitchFamily="34" charset="0"/>
              <a:buChar char="•"/>
            </a:pPr>
            <a:r>
              <a:rPr lang="en-GB" altLang="zh-CN" sz="1200" dirty="0">
                <a:latin typeface="Arial" panose="020B0604020202020204" pitchFamily="34" charset="0"/>
                <a:ea typeface="SimSun" charset="0"/>
                <a:cs typeface="Arial" panose="020B0604020202020204" pitchFamily="34" charset="0"/>
              </a:rPr>
              <a:t>Québec</a:t>
            </a:r>
          </a:p>
          <a:p>
            <a:pPr marL="171450" indent="-171450" defTabSz="955675">
              <a:buClr>
                <a:schemeClr val="tx1"/>
              </a:buClr>
              <a:buFont typeface="Arial" panose="020B0604020202020204" pitchFamily="34" charset="0"/>
              <a:buChar char="•"/>
            </a:pPr>
            <a:r>
              <a:rPr lang="en-GB" altLang="zh-CN" sz="1200" dirty="0">
                <a:latin typeface="Arial" panose="020B0604020202020204" pitchFamily="34" charset="0"/>
                <a:ea typeface="SimSun" charset="0"/>
                <a:cs typeface="Arial" panose="020B0604020202020204" pitchFamily="34" charset="0"/>
              </a:rPr>
              <a:t>Verdun</a:t>
            </a:r>
          </a:p>
        </p:txBody>
      </p:sp>
      <p:sp>
        <p:nvSpPr>
          <p:cNvPr id="41" name="Rectangle 13">
            <a:extLst>
              <a:ext uri="{FF2B5EF4-FFF2-40B4-BE49-F238E27FC236}">
                <a16:creationId xmlns:a16="http://schemas.microsoft.com/office/drawing/2014/main" id="{4BE949F9-ED37-4BAA-9705-2625BD3006B5}"/>
              </a:ext>
            </a:extLst>
          </p:cNvPr>
          <p:cNvSpPr>
            <a:spLocks noChangeArrowheads="1"/>
          </p:cNvSpPr>
          <p:nvPr>
            <p:custDataLst>
              <p:tags r:id="rId24"/>
            </p:custDataLst>
          </p:nvPr>
        </p:nvSpPr>
        <p:spPr bwMode="gray">
          <a:xfrm>
            <a:off x="4818024" y="2917489"/>
            <a:ext cx="1400175" cy="304800"/>
          </a:xfrm>
          <a:prstGeom prst="rect">
            <a:avLst/>
          </a:prstGeom>
          <a:noFill/>
          <a:ln w="12700">
            <a:noFill/>
            <a:miter lim="800000"/>
            <a:headEnd/>
            <a:tailEnd/>
          </a:ln>
          <a:effectLst/>
        </p:spPr>
        <p:txBody>
          <a:bodyPr anchor="ctr"/>
          <a:lstStyle/>
          <a:p>
            <a:pPr algn="l" eaLnBrk="1" hangingPunct="1"/>
            <a:r>
              <a:rPr lang="en-GB" altLang="zh-CN" sz="1400" b="1" dirty="0">
                <a:solidFill>
                  <a:schemeClr val="bg1"/>
                </a:solidFill>
                <a:latin typeface="Arial" panose="020B0604020202020204" pitchFamily="34" charset="0"/>
                <a:cs typeface="Arial" panose="020B0604020202020204" pitchFamily="34" charset="0"/>
              </a:rPr>
              <a:t>2011-2012</a:t>
            </a:r>
          </a:p>
          <a:p>
            <a:pPr algn="l" eaLnBrk="1" hangingPunct="1"/>
            <a:r>
              <a:rPr lang="en-GB" altLang="zh-CN" sz="1000" dirty="0">
                <a:solidFill>
                  <a:schemeClr val="bg1"/>
                </a:solidFill>
                <a:latin typeface="Arial" panose="020B0604020202020204" pitchFamily="34" charset="0"/>
                <a:ea typeface="SimSun" charset="0"/>
                <a:cs typeface="Arial" panose="020B0604020202020204" pitchFamily="34" charset="0"/>
              </a:rPr>
              <a:t>5 nouveaux centres</a:t>
            </a:r>
          </a:p>
        </p:txBody>
      </p:sp>
      <p:sp>
        <p:nvSpPr>
          <p:cNvPr id="42" name="Rectangle 13">
            <a:extLst>
              <a:ext uri="{FF2B5EF4-FFF2-40B4-BE49-F238E27FC236}">
                <a16:creationId xmlns:a16="http://schemas.microsoft.com/office/drawing/2014/main" id="{4672D74C-4306-4D0F-AFC7-F6A89FB41815}"/>
              </a:ext>
            </a:extLst>
          </p:cNvPr>
          <p:cNvSpPr>
            <a:spLocks noChangeArrowheads="1"/>
          </p:cNvSpPr>
          <p:nvPr>
            <p:custDataLst>
              <p:tags r:id="rId25"/>
            </p:custDataLst>
          </p:nvPr>
        </p:nvSpPr>
        <p:spPr bwMode="gray">
          <a:xfrm>
            <a:off x="6261835" y="2371100"/>
            <a:ext cx="1400175" cy="304800"/>
          </a:xfrm>
          <a:prstGeom prst="rect">
            <a:avLst/>
          </a:prstGeom>
          <a:noFill/>
          <a:ln w="12700">
            <a:noFill/>
            <a:miter lim="800000"/>
            <a:headEnd/>
            <a:tailEnd/>
          </a:ln>
          <a:effectLst/>
        </p:spPr>
        <p:txBody>
          <a:bodyPr anchor="ctr"/>
          <a:lstStyle/>
          <a:p>
            <a:pPr algn="l" eaLnBrk="1" hangingPunct="1"/>
            <a:r>
              <a:rPr lang="en-GB" altLang="zh-CN" sz="1400" b="1" dirty="0">
                <a:solidFill>
                  <a:schemeClr val="bg1"/>
                </a:solidFill>
                <a:latin typeface="Arial" panose="020B0604020202020204" pitchFamily="34" charset="0"/>
                <a:cs typeface="Arial" panose="020B0604020202020204" pitchFamily="34" charset="0"/>
              </a:rPr>
              <a:t>2013-2014</a:t>
            </a:r>
          </a:p>
          <a:p>
            <a:pPr algn="l" eaLnBrk="1" hangingPunct="1"/>
            <a:r>
              <a:rPr lang="en-GB" altLang="zh-CN" sz="1000" dirty="0">
                <a:solidFill>
                  <a:schemeClr val="bg1"/>
                </a:solidFill>
                <a:latin typeface="Arial" panose="020B0604020202020204" pitchFamily="34" charset="0"/>
                <a:ea typeface="SimSun" charset="0"/>
                <a:cs typeface="Arial" panose="020B0604020202020204" pitchFamily="34" charset="0"/>
              </a:rPr>
              <a:t>3 nouveaux centres</a:t>
            </a:r>
          </a:p>
        </p:txBody>
      </p:sp>
      <p:sp>
        <p:nvSpPr>
          <p:cNvPr id="43" name="Rectangle 17">
            <a:extLst>
              <a:ext uri="{FF2B5EF4-FFF2-40B4-BE49-F238E27FC236}">
                <a16:creationId xmlns:a16="http://schemas.microsoft.com/office/drawing/2014/main" id="{E5DBF077-4CC4-4824-A1CE-02D021FBC2B1}"/>
              </a:ext>
            </a:extLst>
          </p:cNvPr>
          <p:cNvSpPr>
            <a:spLocks noChangeArrowheads="1"/>
          </p:cNvSpPr>
          <p:nvPr>
            <p:custDataLst>
              <p:tags r:id="rId26"/>
            </p:custDataLst>
          </p:nvPr>
        </p:nvSpPr>
        <p:spPr bwMode="gray">
          <a:xfrm>
            <a:off x="6329161" y="2941934"/>
            <a:ext cx="1334287" cy="73866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p>
            <a:pPr marL="171450" indent="-171450" defTabSz="955675">
              <a:buClr>
                <a:schemeClr val="tx1"/>
              </a:buClr>
              <a:buFont typeface="Arial" panose="020B0604020202020204" pitchFamily="34" charset="0"/>
              <a:buChar char="•"/>
            </a:pPr>
            <a:r>
              <a:rPr lang="en-GB" altLang="zh-CN" sz="1200" dirty="0" err="1">
                <a:latin typeface="Arial" panose="020B0604020202020204" pitchFamily="34" charset="0"/>
                <a:ea typeface="SimSun" charset="0"/>
                <a:cs typeface="Arial" panose="020B0604020202020204" pitchFamily="34" charset="0"/>
              </a:rPr>
              <a:t>Lanaudière</a:t>
            </a:r>
            <a:r>
              <a:rPr lang="en-GB" altLang="zh-CN" sz="1200" dirty="0">
                <a:latin typeface="Arial" panose="020B0604020202020204" pitchFamily="34" charset="0"/>
                <a:ea typeface="SimSun" charset="0"/>
                <a:cs typeface="Arial" panose="020B0604020202020204" pitchFamily="34" charset="0"/>
              </a:rPr>
              <a:t> (</a:t>
            </a:r>
            <a:r>
              <a:rPr lang="en-GB" altLang="zh-CN" sz="1200" dirty="0" err="1">
                <a:latin typeface="Arial" panose="020B0604020202020204" pitchFamily="34" charset="0"/>
                <a:ea typeface="SimSun" charset="0"/>
                <a:cs typeface="Arial" panose="020B0604020202020204" pitchFamily="34" charset="0"/>
              </a:rPr>
              <a:t>Cherstey</a:t>
            </a:r>
            <a:r>
              <a:rPr lang="en-GB" altLang="zh-CN" sz="1200" dirty="0">
                <a:latin typeface="Arial" panose="020B0604020202020204" pitchFamily="34" charset="0"/>
                <a:ea typeface="SimSun" charset="0"/>
                <a:cs typeface="Arial" panose="020B0604020202020204" pitchFamily="34" charset="0"/>
              </a:rPr>
              <a:t>)</a:t>
            </a:r>
          </a:p>
          <a:p>
            <a:pPr marL="171450" indent="-171450" defTabSz="955675">
              <a:buClr>
                <a:schemeClr val="tx1"/>
              </a:buClr>
              <a:buFont typeface="Arial" panose="020B0604020202020204" pitchFamily="34" charset="0"/>
              <a:buChar char="•"/>
            </a:pPr>
            <a:r>
              <a:rPr lang="en-GB" altLang="zh-CN" sz="1200" dirty="0" err="1">
                <a:latin typeface="Arial" panose="020B0604020202020204" pitchFamily="34" charset="0"/>
                <a:ea typeface="SimSun" charset="0"/>
                <a:cs typeface="Arial" panose="020B0604020202020204" pitchFamily="34" charset="0"/>
              </a:rPr>
              <a:t>Cowansville</a:t>
            </a:r>
            <a:endParaRPr lang="en-GB" altLang="zh-CN" sz="1200" dirty="0">
              <a:latin typeface="Arial" panose="020B0604020202020204" pitchFamily="34" charset="0"/>
              <a:ea typeface="SimSun" charset="0"/>
              <a:cs typeface="Arial" panose="020B0604020202020204" pitchFamily="34" charset="0"/>
            </a:endParaRPr>
          </a:p>
          <a:p>
            <a:pPr marL="171450" indent="-171450" defTabSz="955675">
              <a:buClr>
                <a:schemeClr val="tx1"/>
              </a:buClr>
              <a:buFont typeface="Arial" panose="020B0604020202020204" pitchFamily="34" charset="0"/>
              <a:buChar char="•"/>
            </a:pPr>
            <a:r>
              <a:rPr lang="en-GB" altLang="zh-CN" sz="1200" dirty="0" err="1">
                <a:latin typeface="Arial" panose="020B0604020202020204" pitchFamily="34" charset="0"/>
                <a:ea typeface="SimSun" charset="0"/>
                <a:cs typeface="Arial" panose="020B0604020202020204" pitchFamily="34" charset="0"/>
              </a:rPr>
              <a:t>Whapmagoostui</a:t>
            </a:r>
            <a:endParaRPr lang="en-GB" altLang="zh-CN" sz="1200" dirty="0">
              <a:latin typeface="Arial" panose="020B0604020202020204" pitchFamily="34" charset="0"/>
              <a:ea typeface="SimSun" charset="0"/>
              <a:cs typeface="Arial" panose="020B0604020202020204" pitchFamily="34" charset="0"/>
            </a:endParaRPr>
          </a:p>
        </p:txBody>
      </p:sp>
      <p:pic>
        <p:nvPicPr>
          <p:cNvPr id="45" name="Image 44">
            <a:extLst>
              <a:ext uri="{FF2B5EF4-FFF2-40B4-BE49-F238E27FC236}">
                <a16:creationId xmlns:a16="http://schemas.microsoft.com/office/drawing/2014/main" id="{A0FEE36E-B331-4DA9-A262-EDD6F76EB1B4}"/>
              </a:ext>
            </a:extLst>
          </p:cNvPr>
          <p:cNvPicPr>
            <a:picLocks noChangeAspect="1"/>
          </p:cNvPicPr>
          <p:nvPr/>
        </p:nvPicPr>
        <p:blipFill>
          <a:blip r:embed="rId33">
            <a:extLst>
              <a:ext uri="{28A0092B-C50C-407E-A947-70E740481C1C}">
                <a14:useLocalDpi xmlns:a14="http://schemas.microsoft.com/office/drawing/2010/main" val="0"/>
              </a:ext>
            </a:extLst>
          </a:blip>
          <a:stretch>
            <a:fillRect/>
          </a:stretch>
        </p:blipFill>
        <p:spPr>
          <a:xfrm>
            <a:off x="9898847" y="6116626"/>
            <a:ext cx="664764" cy="664764"/>
          </a:xfrm>
          <a:prstGeom prst="rect">
            <a:avLst/>
          </a:prstGeom>
        </p:spPr>
      </p:pic>
      <p:sp>
        <p:nvSpPr>
          <p:cNvPr id="46" name="Rectangle 13">
            <a:extLst>
              <a:ext uri="{FF2B5EF4-FFF2-40B4-BE49-F238E27FC236}">
                <a16:creationId xmlns:a16="http://schemas.microsoft.com/office/drawing/2014/main" id="{38E8946C-ED53-4B0C-B774-391F949F294F}"/>
              </a:ext>
            </a:extLst>
          </p:cNvPr>
          <p:cNvSpPr>
            <a:spLocks noChangeArrowheads="1"/>
          </p:cNvSpPr>
          <p:nvPr>
            <p:custDataLst>
              <p:tags r:id="rId27"/>
            </p:custDataLst>
          </p:nvPr>
        </p:nvSpPr>
        <p:spPr bwMode="gray">
          <a:xfrm>
            <a:off x="7665209" y="1818847"/>
            <a:ext cx="1400175" cy="304800"/>
          </a:xfrm>
          <a:prstGeom prst="rect">
            <a:avLst/>
          </a:prstGeom>
          <a:noFill/>
          <a:ln w="12700">
            <a:noFill/>
            <a:miter lim="800000"/>
            <a:headEnd/>
            <a:tailEnd/>
          </a:ln>
          <a:effectLst/>
        </p:spPr>
        <p:txBody>
          <a:bodyPr anchor="ctr"/>
          <a:lstStyle/>
          <a:p>
            <a:pPr algn="l" eaLnBrk="1" hangingPunct="1"/>
            <a:r>
              <a:rPr lang="en-GB" altLang="zh-CN" sz="1400" b="1" dirty="0">
                <a:solidFill>
                  <a:schemeClr val="bg1"/>
                </a:solidFill>
                <a:latin typeface="Arial" panose="020B0604020202020204" pitchFamily="34" charset="0"/>
                <a:cs typeface="Arial" panose="020B0604020202020204" pitchFamily="34" charset="0"/>
              </a:rPr>
              <a:t>2015-2016</a:t>
            </a:r>
          </a:p>
          <a:p>
            <a:pPr algn="l" eaLnBrk="1" hangingPunct="1"/>
            <a:r>
              <a:rPr lang="en-GB" altLang="zh-CN" sz="1000" dirty="0">
                <a:solidFill>
                  <a:schemeClr val="bg1"/>
                </a:solidFill>
                <a:latin typeface="Arial" panose="020B0604020202020204" pitchFamily="34" charset="0"/>
                <a:ea typeface="SimSun" charset="0"/>
                <a:cs typeface="Arial" panose="020B0604020202020204" pitchFamily="34" charset="0"/>
              </a:rPr>
              <a:t>7 nouveaux centres</a:t>
            </a:r>
          </a:p>
        </p:txBody>
      </p:sp>
      <p:sp>
        <p:nvSpPr>
          <p:cNvPr id="47" name="Rectangle 17">
            <a:extLst>
              <a:ext uri="{FF2B5EF4-FFF2-40B4-BE49-F238E27FC236}">
                <a16:creationId xmlns:a16="http://schemas.microsoft.com/office/drawing/2014/main" id="{8927211C-9DF8-4B3C-B93B-4F6C89F2AF9A}"/>
              </a:ext>
            </a:extLst>
          </p:cNvPr>
          <p:cNvSpPr>
            <a:spLocks noChangeArrowheads="1"/>
          </p:cNvSpPr>
          <p:nvPr>
            <p:custDataLst>
              <p:tags r:id="rId28"/>
            </p:custDataLst>
          </p:nvPr>
        </p:nvSpPr>
        <p:spPr bwMode="gray">
          <a:xfrm>
            <a:off x="7725203" y="2374164"/>
            <a:ext cx="1334287" cy="184665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p>
            <a:pPr marL="171450" indent="-171450" defTabSz="955675">
              <a:buClr>
                <a:schemeClr val="tx1"/>
              </a:buClr>
              <a:buFont typeface="Arial" panose="020B0604020202020204" pitchFamily="34" charset="0"/>
              <a:buChar char="•"/>
            </a:pPr>
            <a:r>
              <a:rPr lang="en-GB" altLang="zh-CN" sz="1200" dirty="0">
                <a:latin typeface="Arial" panose="020B0604020202020204" pitchFamily="34" charset="0"/>
                <a:ea typeface="SimSun" charset="0"/>
                <a:cs typeface="Arial" panose="020B0604020202020204" pitchFamily="34" charset="0"/>
              </a:rPr>
              <a:t>St-Hyacinthe</a:t>
            </a:r>
          </a:p>
          <a:p>
            <a:pPr marL="171450" indent="-171450" defTabSz="955675">
              <a:buClr>
                <a:schemeClr val="tx1"/>
              </a:buClr>
              <a:buFont typeface="Arial" panose="020B0604020202020204" pitchFamily="34" charset="0"/>
              <a:buChar char="•"/>
            </a:pPr>
            <a:r>
              <a:rPr lang="en-GB" altLang="zh-CN" sz="1200" dirty="0">
                <a:latin typeface="Arial" panose="020B0604020202020204" pitchFamily="34" charset="0"/>
                <a:ea typeface="SimSun" charset="0"/>
                <a:cs typeface="Arial" panose="020B0604020202020204" pitchFamily="34" charset="0"/>
              </a:rPr>
              <a:t>Drummondville</a:t>
            </a:r>
          </a:p>
          <a:p>
            <a:pPr marL="171450" indent="-171450" defTabSz="955675">
              <a:buClr>
                <a:schemeClr val="tx1"/>
              </a:buClr>
              <a:buFont typeface="Arial" panose="020B0604020202020204" pitchFamily="34" charset="0"/>
              <a:buChar char="•"/>
            </a:pPr>
            <a:r>
              <a:rPr lang="en-GB" altLang="zh-CN" sz="1200" dirty="0">
                <a:latin typeface="Arial" panose="020B0604020202020204" pitchFamily="34" charset="0"/>
                <a:ea typeface="SimSun" charset="0"/>
                <a:cs typeface="Arial" panose="020B0604020202020204" pitchFamily="34" charset="0"/>
              </a:rPr>
              <a:t>Hull</a:t>
            </a:r>
          </a:p>
          <a:p>
            <a:pPr marL="171450" indent="-171450" defTabSz="955675">
              <a:buClr>
                <a:schemeClr val="tx1"/>
              </a:buClr>
              <a:buFont typeface="Arial" panose="020B0604020202020204" pitchFamily="34" charset="0"/>
              <a:buChar char="•"/>
            </a:pPr>
            <a:r>
              <a:rPr lang="en-GB" altLang="zh-CN" sz="1200" dirty="0" err="1">
                <a:latin typeface="Arial" panose="020B0604020202020204" pitchFamily="34" charset="0"/>
                <a:ea typeface="SimSun" charset="0"/>
                <a:cs typeface="Arial" panose="020B0604020202020204" pitchFamily="34" charset="0"/>
              </a:rPr>
              <a:t>Appalaches</a:t>
            </a:r>
            <a:endParaRPr lang="en-GB" altLang="zh-CN" sz="1200" dirty="0">
              <a:latin typeface="Arial" panose="020B0604020202020204" pitchFamily="34" charset="0"/>
              <a:ea typeface="SimSun" charset="0"/>
              <a:cs typeface="Arial" panose="020B0604020202020204" pitchFamily="34" charset="0"/>
            </a:endParaRPr>
          </a:p>
          <a:p>
            <a:pPr marL="171450" indent="-171450" defTabSz="955675">
              <a:buClr>
                <a:schemeClr val="tx1"/>
              </a:buClr>
              <a:buFont typeface="Arial" panose="020B0604020202020204" pitchFamily="34" charset="0"/>
              <a:buChar char="•"/>
            </a:pPr>
            <a:r>
              <a:rPr lang="en-GB" altLang="zh-CN" sz="1200" dirty="0">
                <a:latin typeface="Arial" panose="020B0604020202020204" pitchFamily="34" charset="0"/>
                <a:ea typeface="SimSun" charset="0"/>
                <a:cs typeface="Arial" panose="020B0604020202020204" pitchFamily="34" charset="0"/>
              </a:rPr>
              <a:t>St-Laurent / </a:t>
            </a:r>
            <a:r>
              <a:rPr lang="en-GB" altLang="zh-CN" sz="1200" dirty="0" err="1">
                <a:latin typeface="Arial" panose="020B0604020202020204" pitchFamily="34" charset="0"/>
                <a:ea typeface="SimSun" charset="0"/>
                <a:cs typeface="Arial" panose="020B0604020202020204" pitchFamily="34" charset="0"/>
              </a:rPr>
              <a:t>Chameran</a:t>
            </a:r>
            <a:endParaRPr lang="en-GB" altLang="zh-CN" sz="1200" dirty="0">
              <a:latin typeface="Arial" panose="020B0604020202020204" pitchFamily="34" charset="0"/>
              <a:ea typeface="SimSun" charset="0"/>
              <a:cs typeface="Arial" panose="020B0604020202020204" pitchFamily="34" charset="0"/>
            </a:endParaRPr>
          </a:p>
          <a:p>
            <a:pPr marL="171450" indent="-171450" defTabSz="955675">
              <a:buClr>
                <a:schemeClr val="tx1"/>
              </a:buClr>
              <a:buFont typeface="Arial" panose="020B0604020202020204" pitchFamily="34" charset="0"/>
              <a:buChar char="•"/>
            </a:pPr>
            <a:r>
              <a:rPr lang="en-GB" altLang="zh-CN" sz="1200" dirty="0">
                <a:latin typeface="Arial" panose="020B0604020202020204" pitchFamily="34" charset="0"/>
                <a:ea typeface="SimSun" charset="0"/>
                <a:cs typeface="Arial" panose="020B0604020202020204" pitchFamily="34" charset="0"/>
              </a:rPr>
              <a:t>Lanaudière (Joliette)</a:t>
            </a:r>
          </a:p>
          <a:p>
            <a:pPr marL="171450" indent="-171450" defTabSz="955675">
              <a:buClr>
                <a:schemeClr val="tx1"/>
              </a:buClr>
              <a:buFont typeface="Arial" panose="020B0604020202020204" pitchFamily="34" charset="0"/>
              <a:buChar char="•"/>
            </a:pPr>
            <a:r>
              <a:rPr lang="en-GB" altLang="zh-CN" sz="1200" dirty="0">
                <a:latin typeface="Arial" panose="020B0604020202020204" pitchFamily="34" charset="0"/>
                <a:ea typeface="SimSun" charset="0"/>
                <a:cs typeface="Arial" panose="020B0604020202020204" pitchFamily="34" charset="0"/>
              </a:rPr>
              <a:t>Laval (</a:t>
            </a:r>
            <a:r>
              <a:rPr lang="en-GB" altLang="zh-CN" sz="1200" dirty="0" err="1">
                <a:latin typeface="Arial" panose="020B0604020202020204" pitchFamily="34" charset="0"/>
                <a:ea typeface="SimSun" charset="0"/>
                <a:cs typeface="Arial" panose="020B0604020202020204" pitchFamily="34" charset="0"/>
              </a:rPr>
              <a:t>Chomedey</a:t>
            </a:r>
            <a:r>
              <a:rPr lang="en-GB" altLang="zh-CN" sz="1200" dirty="0">
                <a:latin typeface="Arial" panose="020B0604020202020204" pitchFamily="34" charset="0"/>
                <a:ea typeface="SimSun" charset="0"/>
                <a:cs typeface="Arial" panose="020B0604020202020204" pitchFamily="34" charset="0"/>
              </a:rPr>
              <a:t>)</a:t>
            </a:r>
          </a:p>
        </p:txBody>
      </p:sp>
      <p:sp>
        <p:nvSpPr>
          <p:cNvPr id="48" name="Rectangle 13">
            <a:extLst>
              <a:ext uri="{FF2B5EF4-FFF2-40B4-BE49-F238E27FC236}">
                <a16:creationId xmlns:a16="http://schemas.microsoft.com/office/drawing/2014/main" id="{7FB6F037-9C28-4AE6-92DC-4ECE1BFA6439}"/>
              </a:ext>
            </a:extLst>
          </p:cNvPr>
          <p:cNvSpPr>
            <a:spLocks noChangeArrowheads="1"/>
          </p:cNvSpPr>
          <p:nvPr>
            <p:custDataLst>
              <p:tags r:id="rId29"/>
            </p:custDataLst>
          </p:nvPr>
        </p:nvSpPr>
        <p:spPr bwMode="gray">
          <a:xfrm>
            <a:off x="9056685" y="1254545"/>
            <a:ext cx="1400175" cy="304800"/>
          </a:xfrm>
          <a:prstGeom prst="rect">
            <a:avLst/>
          </a:prstGeom>
          <a:noFill/>
          <a:ln w="12700">
            <a:noFill/>
            <a:miter lim="800000"/>
            <a:headEnd/>
            <a:tailEnd/>
          </a:ln>
          <a:effectLst/>
        </p:spPr>
        <p:txBody>
          <a:bodyPr anchor="ctr"/>
          <a:lstStyle/>
          <a:p>
            <a:pPr algn="l" eaLnBrk="1" hangingPunct="1"/>
            <a:r>
              <a:rPr lang="en-GB" altLang="zh-CN" sz="1400" b="1" dirty="0">
                <a:solidFill>
                  <a:schemeClr val="bg1"/>
                </a:solidFill>
                <a:latin typeface="Arial" panose="020B0604020202020204" pitchFamily="34" charset="0"/>
                <a:cs typeface="Arial" panose="020B0604020202020204" pitchFamily="34" charset="0"/>
              </a:rPr>
              <a:t>2017-</a:t>
            </a:r>
          </a:p>
          <a:p>
            <a:pPr algn="l" eaLnBrk="1" hangingPunct="1"/>
            <a:r>
              <a:rPr lang="en-GB" altLang="zh-CN" sz="1000" dirty="0">
                <a:solidFill>
                  <a:schemeClr val="bg1"/>
                </a:solidFill>
                <a:latin typeface="Arial" panose="020B0604020202020204" pitchFamily="34" charset="0"/>
                <a:ea typeface="SimSun" charset="0"/>
                <a:cs typeface="Arial" panose="020B0604020202020204" pitchFamily="34" charset="0"/>
              </a:rPr>
              <a:t>13 nouveaux centres</a:t>
            </a:r>
          </a:p>
        </p:txBody>
      </p:sp>
      <p:sp>
        <p:nvSpPr>
          <p:cNvPr id="49" name="Rectangle 17">
            <a:extLst>
              <a:ext uri="{FF2B5EF4-FFF2-40B4-BE49-F238E27FC236}">
                <a16:creationId xmlns:a16="http://schemas.microsoft.com/office/drawing/2014/main" id="{79D848C7-D473-4F38-B5B9-E10306F77EF7}"/>
              </a:ext>
            </a:extLst>
          </p:cNvPr>
          <p:cNvSpPr>
            <a:spLocks noChangeArrowheads="1"/>
          </p:cNvSpPr>
          <p:nvPr>
            <p:custDataLst>
              <p:tags r:id="rId30"/>
            </p:custDataLst>
          </p:nvPr>
        </p:nvSpPr>
        <p:spPr bwMode="gray">
          <a:xfrm>
            <a:off x="9117858" y="1833939"/>
            <a:ext cx="1334287" cy="313932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p>
            <a:pPr marL="171450" indent="-171450" defTabSz="955675">
              <a:buClr>
                <a:schemeClr val="tx1"/>
              </a:buClr>
              <a:buFont typeface="Arial" panose="020B0604020202020204" pitchFamily="34" charset="0"/>
              <a:buChar char="•"/>
            </a:pPr>
            <a:r>
              <a:rPr lang="en-GB" altLang="zh-CN" sz="1200" dirty="0">
                <a:latin typeface="Arial" panose="020B0604020202020204" pitchFamily="34" charset="0"/>
                <a:ea typeface="SimSun" charset="0"/>
                <a:cs typeface="Arial" panose="020B0604020202020204" pitchFamily="34" charset="0"/>
              </a:rPr>
              <a:t>Argenteuil</a:t>
            </a:r>
          </a:p>
          <a:p>
            <a:pPr marL="171450" indent="-171450" defTabSz="955675">
              <a:buClr>
                <a:schemeClr val="tx1"/>
              </a:buClr>
              <a:buFont typeface="Arial" panose="020B0604020202020204" pitchFamily="34" charset="0"/>
              <a:buChar char="•"/>
            </a:pPr>
            <a:r>
              <a:rPr lang="en-GB" altLang="zh-CN" sz="1200" dirty="0">
                <a:latin typeface="Arial" panose="020B0604020202020204" pitchFamily="34" charset="0"/>
                <a:ea typeface="SimSun" charset="0"/>
                <a:cs typeface="Arial" panose="020B0604020202020204" pitchFamily="34" charset="0"/>
              </a:rPr>
              <a:t>Laval (Pont-</a:t>
            </a:r>
            <a:r>
              <a:rPr lang="en-GB" altLang="zh-CN" sz="1200" dirty="0" err="1">
                <a:latin typeface="Arial" panose="020B0604020202020204" pitchFamily="34" charset="0"/>
                <a:ea typeface="SimSun" charset="0"/>
                <a:cs typeface="Arial" panose="020B0604020202020204" pitchFamily="34" charset="0"/>
              </a:rPr>
              <a:t>Viau</a:t>
            </a:r>
            <a:r>
              <a:rPr lang="en-GB" altLang="zh-CN" sz="1200" dirty="0">
                <a:latin typeface="Arial" panose="020B0604020202020204" pitchFamily="34" charset="0"/>
                <a:ea typeface="SimSun" charset="0"/>
                <a:cs typeface="Arial" panose="020B0604020202020204" pitchFamily="34" charset="0"/>
              </a:rPr>
              <a:t>)</a:t>
            </a:r>
          </a:p>
          <a:p>
            <a:pPr marL="171450" indent="-171450" defTabSz="955675">
              <a:buClr>
                <a:schemeClr val="tx1"/>
              </a:buClr>
              <a:buFont typeface="Arial" panose="020B0604020202020204" pitchFamily="34" charset="0"/>
              <a:buChar char="•"/>
            </a:pPr>
            <a:r>
              <a:rPr lang="en-GB" altLang="zh-CN" sz="1200" dirty="0">
                <a:latin typeface="Arial" panose="020B0604020202020204" pitchFamily="34" charset="0"/>
                <a:ea typeface="SimSun" charset="0"/>
                <a:cs typeface="Arial" panose="020B0604020202020204" pitchFamily="34" charset="0"/>
              </a:rPr>
              <a:t>Magog</a:t>
            </a:r>
          </a:p>
          <a:p>
            <a:pPr marL="171450" indent="-171450" defTabSz="955675">
              <a:buClr>
                <a:schemeClr val="tx1"/>
              </a:buClr>
              <a:buFont typeface="Arial" panose="020B0604020202020204" pitchFamily="34" charset="0"/>
              <a:buChar char="•"/>
            </a:pPr>
            <a:r>
              <a:rPr lang="en-GB" altLang="zh-CN" sz="1200" dirty="0">
                <a:latin typeface="Arial" panose="020B0604020202020204" pitchFamily="34" charset="0"/>
                <a:ea typeface="SimSun" charset="0"/>
                <a:cs typeface="Arial" panose="020B0604020202020204" pitchFamily="34" charset="0"/>
              </a:rPr>
              <a:t>Pierrefonds</a:t>
            </a:r>
          </a:p>
          <a:p>
            <a:pPr marL="171450" indent="-171450" defTabSz="955675">
              <a:buClr>
                <a:schemeClr val="tx1"/>
              </a:buClr>
              <a:buFont typeface="Arial" panose="020B0604020202020204" pitchFamily="34" charset="0"/>
              <a:buChar char="•"/>
            </a:pPr>
            <a:r>
              <a:rPr lang="en-GB" altLang="zh-CN" sz="1200" dirty="0" err="1">
                <a:latin typeface="Arial" panose="020B0604020202020204" pitchFamily="34" charset="0"/>
                <a:ea typeface="SimSun" charset="0"/>
                <a:cs typeface="Arial" panose="020B0604020202020204" pitchFamily="34" charset="0"/>
              </a:rPr>
              <a:t>Longueuil</a:t>
            </a:r>
            <a:r>
              <a:rPr lang="en-GB" altLang="zh-CN" sz="1200" dirty="0">
                <a:latin typeface="Arial" panose="020B0604020202020204" pitchFamily="34" charset="0"/>
                <a:ea typeface="SimSun" charset="0"/>
                <a:cs typeface="Arial" panose="020B0604020202020204" pitchFamily="34" charset="0"/>
              </a:rPr>
              <a:t> (Lemoyne)</a:t>
            </a:r>
          </a:p>
          <a:p>
            <a:pPr marL="171450" indent="-171450" defTabSz="955675">
              <a:buClr>
                <a:schemeClr val="tx1"/>
              </a:buClr>
              <a:buFont typeface="Arial" panose="020B0604020202020204" pitchFamily="34" charset="0"/>
              <a:buChar char="•"/>
            </a:pPr>
            <a:r>
              <a:rPr lang="en-GB" altLang="zh-CN" sz="1200" dirty="0">
                <a:latin typeface="Arial" panose="020B0604020202020204" pitchFamily="34" charset="0"/>
                <a:ea typeface="SimSun" charset="0"/>
                <a:cs typeface="Arial" panose="020B0604020202020204" pitchFamily="34" charset="0"/>
              </a:rPr>
              <a:t>Shawinigan</a:t>
            </a:r>
          </a:p>
          <a:p>
            <a:pPr marL="171450" indent="-171450" defTabSz="955675">
              <a:buClr>
                <a:schemeClr val="tx1"/>
              </a:buClr>
              <a:buFont typeface="Arial" panose="020B0604020202020204" pitchFamily="34" charset="0"/>
              <a:buChar char="•"/>
            </a:pPr>
            <a:r>
              <a:rPr lang="en-GB" altLang="zh-CN" sz="1200" dirty="0">
                <a:latin typeface="Arial" panose="020B0604020202020204" pitchFamily="34" charset="0"/>
                <a:ea typeface="SimSun" charset="0"/>
                <a:cs typeface="Arial" panose="020B0604020202020204" pitchFamily="34" charset="0"/>
              </a:rPr>
              <a:t>Ste-Agathe</a:t>
            </a:r>
          </a:p>
          <a:p>
            <a:pPr marL="171450" indent="-171450" defTabSz="955675">
              <a:buClr>
                <a:schemeClr val="tx1"/>
              </a:buClr>
              <a:buFont typeface="Arial" panose="020B0604020202020204" pitchFamily="34" charset="0"/>
              <a:buChar char="•"/>
            </a:pPr>
            <a:r>
              <a:rPr lang="en-GB" altLang="zh-CN" sz="1200" dirty="0">
                <a:latin typeface="Arial" panose="020B0604020202020204" pitchFamily="34" charset="0"/>
                <a:ea typeface="SimSun" charset="0"/>
                <a:cs typeface="Arial" panose="020B0604020202020204" pitchFamily="34" charset="0"/>
              </a:rPr>
              <a:t>Nouvelle-</a:t>
            </a:r>
            <a:r>
              <a:rPr lang="en-GB" altLang="zh-CN" sz="1200" dirty="0" err="1">
                <a:latin typeface="Arial" panose="020B0604020202020204" pitchFamily="34" charset="0"/>
                <a:ea typeface="SimSun" charset="0"/>
                <a:cs typeface="Arial" panose="020B0604020202020204" pitchFamily="34" charset="0"/>
              </a:rPr>
              <a:t>Beauce</a:t>
            </a:r>
            <a:endParaRPr lang="en-GB" altLang="zh-CN" sz="1200" dirty="0">
              <a:latin typeface="Arial" panose="020B0604020202020204" pitchFamily="34" charset="0"/>
              <a:ea typeface="SimSun" charset="0"/>
              <a:cs typeface="Arial" panose="020B0604020202020204" pitchFamily="34" charset="0"/>
            </a:endParaRPr>
          </a:p>
          <a:p>
            <a:pPr marL="171450" indent="-171450" defTabSz="955675">
              <a:buClr>
                <a:schemeClr val="tx1"/>
              </a:buClr>
              <a:buFont typeface="Arial" panose="020B0604020202020204" pitchFamily="34" charset="0"/>
              <a:buChar char="•"/>
            </a:pPr>
            <a:r>
              <a:rPr lang="en-GB" altLang="zh-CN" sz="1200" dirty="0">
                <a:latin typeface="Arial" panose="020B0604020202020204" pitchFamily="34" charset="0"/>
                <a:ea typeface="SimSun" charset="0"/>
                <a:cs typeface="Arial" panose="020B0604020202020204" pitchFamily="34" charset="0"/>
              </a:rPr>
              <a:t>Haute-</a:t>
            </a:r>
            <a:r>
              <a:rPr lang="en-GB" altLang="zh-CN" sz="1200" dirty="0" err="1">
                <a:latin typeface="Arial" panose="020B0604020202020204" pitchFamily="34" charset="0"/>
                <a:ea typeface="SimSun" charset="0"/>
                <a:cs typeface="Arial" panose="020B0604020202020204" pitchFamily="34" charset="0"/>
              </a:rPr>
              <a:t>Yamaska</a:t>
            </a:r>
            <a:r>
              <a:rPr lang="en-GB" altLang="zh-CN" sz="1200" dirty="0">
                <a:latin typeface="Arial" panose="020B0604020202020204" pitchFamily="34" charset="0"/>
                <a:ea typeface="SimSun" charset="0"/>
                <a:cs typeface="Arial" panose="020B0604020202020204" pitchFamily="34" charset="0"/>
              </a:rPr>
              <a:t> Granby</a:t>
            </a:r>
          </a:p>
          <a:p>
            <a:pPr marL="171450" indent="-171450" defTabSz="955675">
              <a:buClr>
                <a:schemeClr val="tx1"/>
              </a:buClr>
              <a:buFont typeface="Arial" panose="020B0604020202020204" pitchFamily="34" charset="0"/>
              <a:buChar char="•"/>
            </a:pPr>
            <a:r>
              <a:rPr lang="en-GB" altLang="zh-CN" sz="1200" dirty="0">
                <a:latin typeface="Arial" panose="020B0604020202020204" pitchFamily="34" charset="0"/>
                <a:ea typeface="SimSun" charset="0"/>
                <a:cs typeface="Arial" panose="020B0604020202020204" pitchFamily="34" charset="0"/>
              </a:rPr>
              <a:t>Mont-Laurier</a:t>
            </a:r>
          </a:p>
          <a:p>
            <a:pPr marL="171450" indent="-171450" defTabSz="955675">
              <a:buClr>
                <a:schemeClr val="tx1"/>
              </a:buClr>
              <a:buFont typeface="Arial" panose="020B0604020202020204" pitchFamily="34" charset="0"/>
              <a:buChar char="•"/>
            </a:pPr>
            <a:r>
              <a:rPr lang="en-GB" altLang="zh-CN" sz="1200" dirty="0" err="1">
                <a:latin typeface="Arial" panose="020B0604020202020204" pitchFamily="34" charset="0"/>
                <a:ea typeface="SimSun" charset="0"/>
                <a:cs typeface="Arial" panose="020B0604020202020204" pitchFamily="34" charset="0"/>
              </a:rPr>
              <a:t>Longueuil</a:t>
            </a:r>
            <a:r>
              <a:rPr lang="en-GB" altLang="zh-CN" sz="1200" dirty="0">
                <a:latin typeface="Arial" panose="020B0604020202020204" pitchFamily="34" charset="0"/>
                <a:ea typeface="SimSun" charset="0"/>
                <a:cs typeface="Arial" panose="020B0604020202020204" pitchFamily="34" charset="0"/>
              </a:rPr>
              <a:t> Sacré-Coeur</a:t>
            </a:r>
          </a:p>
          <a:p>
            <a:pPr marL="171450" indent="-171450" defTabSz="955675">
              <a:buClr>
                <a:schemeClr val="tx1"/>
              </a:buClr>
              <a:buFont typeface="Arial" panose="020B0604020202020204" pitchFamily="34" charset="0"/>
              <a:buChar char="•"/>
            </a:pPr>
            <a:r>
              <a:rPr lang="en-GB" altLang="zh-CN" sz="1200" dirty="0">
                <a:solidFill>
                  <a:schemeClr val="accent2"/>
                </a:solidFill>
                <a:latin typeface="Arial" panose="020B0604020202020204" pitchFamily="34" charset="0"/>
                <a:ea typeface="SimSun" charset="0"/>
                <a:cs typeface="Arial" panose="020B0604020202020204" pitchFamily="34" charset="0"/>
              </a:rPr>
              <a:t>Sud-Est (NB) Vanier (ON)</a:t>
            </a:r>
          </a:p>
          <a:p>
            <a:pPr marL="171450" indent="-171450" defTabSz="955675">
              <a:buClr>
                <a:schemeClr val="tx1"/>
              </a:buClr>
              <a:buFont typeface="Arial" panose="020B0604020202020204" pitchFamily="34" charset="0"/>
              <a:buChar char="•"/>
            </a:pPr>
            <a:endParaRPr lang="en-GB" altLang="zh-CN" sz="1200" dirty="0">
              <a:solidFill>
                <a:schemeClr val="accent2"/>
              </a:solidFill>
              <a:latin typeface="Arial" panose="020B0604020202020204" pitchFamily="34" charset="0"/>
              <a:ea typeface="SimSun" charset="0"/>
              <a:cs typeface="Arial" panose="020B0604020202020204" pitchFamily="34" charset="0"/>
            </a:endParaRPr>
          </a:p>
        </p:txBody>
      </p:sp>
      <p:sp>
        <p:nvSpPr>
          <p:cNvPr id="3" name="Étoile : 5 branches 2">
            <a:extLst>
              <a:ext uri="{FF2B5EF4-FFF2-40B4-BE49-F238E27FC236}">
                <a16:creationId xmlns:a16="http://schemas.microsoft.com/office/drawing/2014/main" id="{600193AE-34E5-401D-8277-10099A82ED8C}"/>
              </a:ext>
            </a:extLst>
          </p:cNvPr>
          <p:cNvSpPr/>
          <p:nvPr/>
        </p:nvSpPr>
        <p:spPr>
          <a:xfrm>
            <a:off x="1638974" y="4570238"/>
            <a:ext cx="267643" cy="203487"/>
          </a:xfrm>
          <a:prstGeom prst="star5">
            <a:avLst/>
          </a:prstGeom>
          <a:solidFill>
            <a:srgbClr val="B358A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52" name="Étoile : 5 branches 51">
            <a:extLst>
              <a:ext uri="{FF2B5EF4-FFF2-40B4-BE49-F238E27FC236}">
                <a16:creationId xmlns:a16="http://schemas.microsoft.com/office/drawing/2014/main" id="{7161C7E2-867D-4985-9A8D-F50F72C166FE}"/>
              </a:ext>
            </a:extLst>
          </p:cNvPr>
          <p:cNvSpPr/>
          <p:nvPr/>
        </p:nvSpPr>
        <p:spPr>
          <a:xfrm>
            <a:off x="3367795" y="4899107"/>
            <a:ext cx="267643" cy="203487"/>
          </a:xfrm>
          <a:prstGeom prst="star5">
            <a:avLst/>
          </a:prstGeom>
          <a:solidFill>
            <a:srgbClr val="B358A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57" name="Étoile : 5 branches 56">
            <a:extLst>
              <a:ext uri="{FF2B5EF4-FFF2-40B4-BE49-F238E27FC236}">
                <a16:creationId xmlns:a16="http://schemas.microsoft.com/office/drawing/2014/main" id="{D4684D0C-C6D1-4CA9-A3AC-B8A0F1FD7382}"/>
              </a:ext>
            </a:extLst>
          </p:cNvPr>
          <p:cNvSpPr/>
          <p:nvPr/>
        </p:nvSpPr>
        <p:spPr>
          <a:xfrm>
            <a:off x="1672355" y="4892200"/>
            <a:ext cx="267643" cy="203487"/>
          </a:xfrm>
          <a:prstGeom prst="star5">
            <a:avLst/>
          </a:prstGeom>
          <a:solidFill>
            <a:srgbClr val="B358A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6" name="Étoile : 5 branches 25">
            <a:extLst>
              <a:ext uri="{FF2B5EF4-FFF2-40B4-BE49-F238E27FC236}">
                <a16:creationId xmlns:a16="http://schemas.microsoft.com/office/drawing/2014/main" id="{A5CC0983-8A37-44B5-BAF0-C5BCDDF48BAB}"/>
              </a:ext>
            </a:extLst>
          </p:cNvPr>
          <p:cNvSpPr/>
          <p:nvPr/>
        </p:nvSpPr>
        <p:spPr>
          <a:xfrm>
            <a:off x="3446144" y="4033679"/>
            <a:ext cx="108550" cy="10933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60" name="Étoile : 5 branches 59">
            <a:extLst>
              <a:ext uri="{FF2B5EF4-FFF2-40B4-BE49-F238E27FC236}">
                <a16:creationId xmlns:a16="http://schemas.microsoft.com/office/drawing/2014/main" id="{594D6D54-5EE3-4FBA-BA0E-956AE08ECA0E}"/>
              </a:ext>
            </a:extLst>
          </p:cNvPr>
          <p:cNvSpPr/>
          <p:nvPr/>
        </p:nvSpPr>
        <p:spPr>
          <a:xfrm>
            <a:off x="3443883" y="4232855"/>
            <a:ext cx="108550" cy="10933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61" name="Étoile : 5 branches 60">
            <a:extLst>
              <a:ext uri="{FF2B5EF4-FFF2-40B4-BE49-F238E27FC236}">
                <a16:creationId xmlns:a16="http://schemas.microsoft.com/office/drawing/2014/main" id="{728D1BA7-BA2E-4EE0-95F5-4FE6EF96FD88}"/>
              </a:ext>
            </a:extLst>
          </p:cNvPr>
          <p:cNvSpPr/>
          <p:nvPr/>
        </p:nvSpPr>
        <p:spPr>
          <a:xfrm>
            <a:off x="3449301" y="4426138"/>
            <a:ext cx="108550" cy="10933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62" name="Étoile : 5 branches 61">
            <a:extLst>
              <a:ext uri="{FF2B5EF4-FFF2-40B4-BE49-F238E27FC236}">
                <a16:creationId xmlns:a16="http://schemas.microsoft.com/office/drawing/2014/main" id="{B4F530C0-1724-44DE-9790-A2ACF667BBBB}"/>
              </a:ext>
            </a:extLst>
          </p:cNvPr>
          <p:cNvSpPr/>
          <p:nvPr/>
        </p:nvSpPr>
        <p:spPr>
          <a:xfrm>
            <a:off x="3456903" y="4625314"/>
            <a:ext cx="108550" cy="10933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63" name="Étoile : 5 branches 62">
            <a:extLst>
              <a:ext uri="{FF2B5EF4-FFF2-40B4-BE49-F238E27FC236}">
                <a16:creationId xmlns:a16="http://schemas.microsoft.com/office/drawing/2014/main" id="{93DA6DDA-18DA-4C6E-9B0C-D96D2A1AAB60}"/>
              </a:ext>
            </a:extLst>
          </p:cNvPr>
          <p:cNvSpPr/>
          <p:nvPr/>
        </p:nvSpPr>
        <p:spPr>
          <a:xfrm>
            <a:off x="3461259" y="4775657"/>
            <a:ext cx="108550" cy="10933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64" name="Étoile : 5 branches 63">
            <a:extLst>
              <a:ext uri="{FF2B5EF4-FFF2-40B4-BE49-F238E27FC236}">
                <a16:creationId xmlns:a16="http://schemas.microsoft.com/office/drawing/2014/main" id="{3CF73235-E181-48BA-B30C-9B5FE6691AD9}"/>
              </a:ext>
            </a:extLst>
          </p:cNvPr>
          <p:cNvSpPr/>
          <p:nvPr/>
        </p:nvSpPr>
        <p:spPr>
          <a:xfrm>
            <a:off x="4900410" y="3531679"/>
            <a:ext cx="108550" cy="10933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66" name="Étoile : 5 branches 65">
            <a:extLst>
              <a:ext uri="{FF2B5EF4-FFF2-40B4-BE49-F238E27FC236}">
                <a16:creationId xmlns:a16="http://schemas.microsoft.com/office/drawing/2014/main" id="{A3912F70-A3D6-4CFC-8A6B-D42A49405131}"/>
              </a:ext>
            </a:extLst>
          </p:cNvPr>
          <p:cNvSpPr/>
          <p:nvPr/>
        </p:nvSpPr>
        <p:spPr>
          <a:xfrm>
            <a:off x="4890278" y="3731717"/>
            <a:ext cx="108550" cy="10933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67" name="Étoile : 5 branches 66">
            <a:extLst>
              <a:ext uri="{FF2B5EF4-FFF2-40B4-BE49-F238E27FC236}">
                <a16:creationId xmlns:a16="http://schemas.microsoft.com/office/drawing/2014/main" id="{E65387E1-5AF1-4B7B-9844-EB8CF390A1C4}"/>
              </a:ext>
            </a:extLst>
          </p:cNvPr>
          <p:cNvSpPr/>
          <p:nvPr/>
        </p:nvSpPr>
        <p:spPr>
          <a:xfrm>
            <a:off x="4875898" y="3926684"/>
            <a:ext cx="108550" cy="10933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68" name="Étoile : 5 branches 67">
            <a:extLst>
              <a:ext uri="{FF2B5EF4-FFF2-40B4-BE49-F238E27FC236}">
                <a16:creationId xmlns:a16="http://schemas.microsoft.com/office/drawing/2014/main" id="{94FCD427-53EC-4C2E-A82E-3BE043D53D0E}"/>
              </a:ext>
            </a:extLst>
          </p:cNvPr>
          <p:cNvSpPr/>
          <p:nvPr/>
        </p:nvSpPr>
        <p:spPr>
          <a:xfrm>
            <a:off x="4871044" y="4094182"/>
            <a:ext cx="108550" cy="10933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69" name="Étoile : 5 branches 68">
            <a:extLst>
              <a:ext uri="{FF2B5EF4-FFF2-40B4-BE49-F238E27FC236}">
                <a16:creationId xmlns:a16="http://schemas.microsoft.com/office/drawing/2014/main" id="{69B97060-F9A8-4EFA-B43D-62C027F2DCD7}"/>
              </a:ext>
            </a:extLst>
          </p:cNvPr>
          <p:cNvSpPr/>
          <p:nvPr/>
        </p:nvSpPr>
        <p:spPr>
          <a:xfrm>
            <a:off x="4887540" y="4283692"/>
            <a:ext cx="92055" cy="11523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70" name="Étoile : 5 branches 69">
            <a:extLst>
              <a:ext uri="{FF2B5EF4-FFF2-40B4-BE49-F238E27FC236}">
                <a16:creationId xmlns:a16="http://schemas.microsoft.com/office/drawing/2014/main" id="{A3EB87AD-A89A-44AB-8535-FE38FB4E0EED}"/>
              </a:ext>
            </a:extLst>
          </p:cNvPr>
          <p:cNvSpPr/>
          <p:nvPr/>
        </p:nvSpPr>
        <p:spPr>
          <a:xfrm>
            <a:off x="6340693" y="2962423"/>
            <a:ext cx="108550" cy="10933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71" name="Étoile : 5 branches 70">
            <a:extLst>
              <a:ext uri="{FF2B5EF4-FFF2-40B4-BE49-F238E27FC236}">
                <a16:creationId xmlns:a16="http://schemas.microsoft.com/office/drawing/2014/main" id="{160FA2AA-CC1A-45BD-BF63-525A15CAC58D}"/>
              </a:ext>
            </a:extLst>
          </p:cNvPr>
          <p:cNvSpPr/>
          <p:nvPr/>
        </p:nvSpPr>
        <p:spPr>
          <a:xfrm>
            <a:off x="6340693" y="3302293"/>
            <a:ext cx="108550" cy="10933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72" name="Étoile : 5 branches 71">
            <a:extLst>
              <a:ext uri="{FF2B5EF4-FFF2-40B4-BE49-F238E27FC236}">
                <a16:creationId xmlns:a16="http://schemas.microsoft.com/office/drawing/2014/main" id="{E26E1B35-CA41-4762-AF71-73B73035EA8C}"/>
              </a:ext>
            </a:extLst>
          </p:cNvPr>
          <p:cNvSpPr/>
          <p:nvPr/>
        </p:nvSpPr>
        <p:spPr>
          <a:xfrm>
            <a:off x="6312032" y="3552896"/>
            <a:ext cx="108550" cy="10933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73" name="Étoile : 5 branches 72">
            <a:extLst>
              <a:ext uri="{FF2B5EF4-FFF2-40B4-BE49-F238E27FC236}">
                <a16:creationId xmlns:a16="http://schemas.microsoft.com/office/drawing/2014/main" id="{BD819103-EA12-4B48-915C-38D712C88874}"/>
              </a:ext>
            </a:extLst>
          </p:cNvPr>
          <p:cNvSpPr/>
          <p:nvPr/>
        </p:nvSpPr>
        <p:spPr>
          <a:xfrm>
            <a:off x="7733543" y="2398375"/>
            <a:ext cx="108550" cy="10933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74" name="Étoile : 5 branches 73">
            <a:extLst>
              <a:ext uri="{FF2B5EF4-FFF2-40B4-BE49-F238E27FC236}">
                <a16:creationId xmlns:a16="http://schemas.microsoft.com/office/drawing/2014/main" id="{BE9E0FBF-B034-4C22-BAF6-9B44CF781D2F}"/>
              </a:ext>
            </a:extLst>
          </p:cNvPr>
          <p:cNvSpPr/>
          <p:nvPr/>
        </p:nvSpPr>
        <p:spPr>
          <a:xfrm>
            <a:off x="7692099" y="3869024"/>
            <a:ext cx="108550" cy="10933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75" name="Étoile : 5 branches 74">
            <a:extLst>
              <a:ext uri="{FF2B5EF4-FFF2-40B4-BE49-F238E27FC236}">
                <a16:creationId xmlns:a16="http://schemas.microsoft.com/office/drawing/2014/main" id="{8A1241E0-15D1-483A-BD19-A02332A0FFFD}"/>
              </a:ext>
            </a:extLst>
          </p:cNvPr>
          <p:cNvSpPr/>
          <p:nvPr/>
        </p:nvSpPr>
        <p:spPr>
          <a:xfrm>
            <a:off x="7715921" y="3484960"/>
            <a:ext cx="108550" cy="10933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76" name="Étoile : 5 branches 75">
            <a:extLst>
              <a:ext uri="{FF2B5EF4-FFF2-40B4-BE49-F238E27FC236}">
                <a16:creationId xmlns:a16="http://schemas.microsoft.com/office/drawing/2014/main" id="{D6A86A06-17E6-4414-8864-14A66DB9E97B}"/>
              </a:ext>
            </a:extLst>
          </p:cNvPr>
          <p:cNvSpPr/>
          <p:nvPr/>
        </p:nvSpPr>
        <p:spPr>
          <a:xfrm>
            <a:off x="7709570" y="3129861"/>
            <a:ext cx="108550" cy="10933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77" name="Étoile : 5 branches 76">
            <a:extLst>
              <a:ext uri="{FF2B5EF4-FFF2-40B4-BE49-F238E27FC236}">
                <a16:creationId xmlns:a16="http://schemas.microsoft.com/office/drawing/2014/main" id="{7681E3F9-26FB-4A5A-AA2B-8100D380FAAD}"/>
              </a:ext>
            </a:extLst>
          </p:cNvPr>
          <p:cNvSpPr/>
          <p:nvPr/>
        </p:nvSpPr>
        <p:spPr>
          <a:xfrm>
            <a:off x="7703424" y="2760280"/>
            <a:ext cx="108550" cy="10933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78" name="Étoile : 5 branches 77">
            <a:extLst>
              <a:ext uri="{FF2B5EF4-FFF2-40B4-BE49-F238E27FC236}">
                <a16:creationId xmlns:a16="http://schemas.microsoft.com/office/drawing/2014/main" id="{BBE54857-A10E-4CA4-9F27-19243D81FBBA}"/>
              </a:ext>
            </a:extLst>
          </p:cNvPr>
          <p:cNvSpPr/>
          <p:nvPr/>
        </p:nvSpPr>
        <p:spPr>
          <a:xfrm>
            <a:off x="7714011" y="2576993"/>
            <a:ext cx="108550" cy="10933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81" name="Étoile : 5 branches 80">
            <a:extLst>
              <a:ext uri="{FF2B5EF4-FFF2-40B4-BE49-F238E27FC236}">
                <a16:creationId xmlns:a16="http://schemas.microsoft.com/office/drawing/2014/main" id="{9C22993E-3980-4AB7-A8F5-85500DA8F828}"/>
              </a:ext>
            </a:extLst>
          </p:cNvPr>
          <p:cNvSpPr/>
          <p:nvPr/>
        </p:nvSpPr>
        <p:spPr>
          <a:xfrm>
            <a:off x="7702785" y="2962423"/>
            <a:ext cx="108550" cy="10933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82" name="Étoile : 5 branches 81">
            <a:extLst>
              <a:ext uri="{FF2B5EF4-FFF2-40B4-BE49-F238E27FC236}">
                <a16:creationId xmlns:a16="http://schemas.microsoft.com/office/drawing/2014/main" id="{A8C9E1C4-8603-4159-BE9D-6F2DD3B31EBF}"/>
              </a:ext>
            </a:extLst>
          </p:cNvPr>
          <p:cNvSpPr/>
          <p:nvPr/>
        </p:nvSpPr>
        <p:spPr>
          <a:xfrm>
            <a:off x="9113924" y="1860736"/>
            <a:ext cx="108550" cy="10933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58" name="Rectangle : coins arrondis 57">
            <a:extLst>
              <a:ext uri="{FF2B5EF4-FFF2-40B4-BE49-F238E27FC236}">
                <a16:creationId xmlns:a16="http://schemas.microsoft.com/office/drawing/2014/main" id="{066F9264-BB55-43B6-9371-D105C8614453}"/>
              </a:ext>
            </a:extLst>
          </p:cNvPr>
          <p:cNvSpPr/>
          <p:nvPr/>
        </p:nvSpPr>
        <p:spPr>
          <a:xfrm>
            <a:off x="5583218" y="4556629"/>
            <a:ext cx="3095048" cy="173783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 name="Rectangle 1">
            <a:extLst>
              <a:ext uri="{FF2B5EF4-FFF2-40B4-BE49-F238E27FC236}">
                <a16:creationId xmlns:a16="http://schemas.microsoft.com/office/drawing/2014/main" id="{04E8FB8A-9C6A-4DEC-A450-536178334BEF}"/>
              </a:ext>
            </a:extLst>
          </p:cNvPr>
          <p:cNvSpPr/>
          <p:nvPr/>
        </p:nvSpPr>
        <p:spPr>
          <a:xfrm>
            <a:off x="6162320" y="4559146"/>
            <a:ext cx="1873013" cy="276999"/>
          </a:xfrm>
          <a:prstGeom prst="rect">
            <a:avLst/>
          </a:prstGeom>
        </p:spPr>
        <p:txBody>
          <a:bodyPr wrap="none">
            <a:spAutoFit/>
          </a:bodyPr>
          <a:lstStyle/>
          <a:p>
            <a:r>
              <a:rPr lang="fr-CA" sz="1200" u="sng" dirty="0">
                <a:latin typeface="Arial Black" panose="020B0A04020102020204" pitchFamily="34" charset="0"/>
                <a:cs typeface="Arial" panose="020B0604020202020204" pitchFamily="34" charset="0"/>
              </a:rPr>
              <a:t>CPSC en démarrage</a:t>
            </a:r>
          </a:p>
        </p:txBody>
      </p:sp>
      <p:sp>
        <p:nvSpPr>
          <p:cNvPr id="17" name="Rectangle 16">
            <a:extLst>
              <a:ext uri="{FF2B5EF4-FFF2-40B4-BE49-F238E27FC236}">
                <a16:creationId xmlns:a16="http://schemas.microsoft.com/office/drawing/2014/main" id="{29A76710-0AE1-4A59-B275-EFA67E9EB916}"/>
              </a:ext>
            </a:extLst>
          </p:cNvPr>
          <p:cNvSpPr/>
          <p:nvPr/>
        </p:nvSpPr>
        <p:spPr>
          <a:xfrm>
            <a:off x="5773334" y="4855138"/>
            <a:ext cx="2197176" cy="1384995"/>
          </a:xfrm>
          <a:prstGeom prst="rect">
            <a:avLst/>
          </a:prstGeom>
        </p:spPr>
        <p:txBody>
          <a:bodyPr wrap="square">
            <a:spAutoFit/>
          </a:bodyPr>
          <a:lstStyle/>
          <a:p>
            <a:pPr marL="171450" indent="-171450" defTabSz="955675">
              <a:buClr>
                <a:schemeClr val="tx1"/>
              </a:buClr>
              <a:buFont typeface="Arial" panose="020B0604020202020204" pitchFamily="34" charset="0"/>
              <a:buChar char="•"/>
            </a:pPr>
            <a:r>
              <a:rPr lang="en-GB" altLang="zh-CN" sz="1200" dirty="0">
                <a:latin typeface="Arial" panose="020B0604020202020204" pitchFamily="34" charset="0"/>
                <a:ea typeface="SimSun" charset="0"/>
                <a:cs typeface="Arial" panose="020B0604020202020204" pitchFamily="34" charset="0"/>
              </a:rPr>
              <a:t>St-Léonard </a:t>
            </a:r>
            <a:r>
              <a:rPr lang="en-GB" altLang="zh-CN" sz="1200" dirty="0" err="1">
                <a:latin typeface="Arial" panose="020B0604020202020204" pitchFamily="34" charset="0"/>
                <a:ea typeface="SimSun" charset="0"/>
                <a:cs typeface="Arial" panose="020B0604020202020204" pitchFamily="34" charset="0"/>
              </a:rPr>
              <a:t>d’Aston</a:t>
            </a:r>
            <a:endParaRPr lang="en-GB" altLang="zh-CN" sz="1200" dirty="0">
              <a:latin typeface="Arial" panose="020B0604020202020204" pitchFamily="34" charset="0"/>
              <a:ea typeface="SimSun" charset="0"/>
              <a:cs typeface="Arial" panose="020B0604020202020204" pitchFamily="34" charset="0"/>
            </a:endParaRPr>
          </a:p>
          <a:p>
            <a:pPr marL="171450" indent="-171450" defTabSz="955675">
              <a:buClr>
                <a:schemeClr val="tx1"/>
              </a:buClr>
              <a:buFont typeface="Arial" panose="020B0604020202020204" pitchFamily="34" charset="0"/>
              <a:buChar char="•"/>
            </a:pPr>
            <a:r>
              <a:rPr lang="en-GB" altLang="zh-CN" sz="1200" dirty="0" err="1">
                <a:latin typeface="Arial" panose="020B0604020202020204" pitchFamily="34" charset="0"/>
                <a:ea typeface="SimSun" charset="0"/>
                <a:cs typeface="Arial" panose="020B0604020202020204" pitchFamily="34" charset="0"/>
              </a:rPr>
              <a:t>Vallée</a:t>
            </a:r>
            <a:r>
              <a:rPr lang="en-GB" altLang="zh-CN" sz="1200" dirty="0">
                <a:latin typeface="Arial" panose="020B0604020202020204" pitchFamily="34" charset="0"/>
                <a:ea typeface="SimSun" charset="0"/>
                <a:cs typeface="Arial" panose="020B0604020202020204" pitchFamily="34" charset="0"/>
              </a:rPr>
              <a:t>-de-la-Gatineau</a:t>
            </a:r>
          </a:p>
          <a:p>
            <a:pPr marL="171450" indent="-171450" defTabSz="955675">
              <a:buClr>
                <a:schemeClr val="tx1"/>
              </a:buClr>
              <a:buFont typeface="Arial" panose="020B0604020202020204" pitchFamily="34" charset="0"/>
              <a:buChar char="•"/>
            </a:pPr>
            <a:r>
              <a:rPr lang="en-GB" altLang="zh-CN" sz="1200" dirty="0">
                <a:latin typeface="Arial" panose="020B0604020202020204" pitchFamily="34" charset="0"/>
                <a:ea typeface="SimSun" charset="0"/>
                <a:cs typeface="Arial" panose="020B0604020202020204" pitchFamily="34" charset="0"/>
              </a:rPr>
              <a:t>Rimouski-</a:t>
            </a:r>
            <a:r>
              <a:rPr lang="en-GB" altLang="zh-CN" sz="1200" dirty="0" err="1">
                <a:latin typeface="Arial" panose="020B0604020202020204" pitchFamily="34" charset="0"/>
                <a:ea typeface="SimSun" charset="0"/>
                <a:cs typeface="Arial" panose="020B0604020202020204" pitchFamily="34" charset="0"/>
              </a:rPr>
              <a:t>Neigette</a:t>
            </a:r>
            <a:endParaRPr lang="en-GB" altLang="zh-CN" sz="1200" dirty="0">
              <a:latin typeface="Arial" panose="020B0604020202020204" pitchFamily="34" charset="0"/>
              <a:ea typeface="SimSun" charset="0"/>
              <a:cs typeface="Arial" panose="020B0604020202020204" pitchFamily="34" charset="0"/>
            </a:endParaRPr>
          </a:p>
          <a:p>
            <a:pPr marL="171450" indent="-171450" defTabSz="955675">
              <a:buClr>
                <a:schemeClr val="tx1"/>
              </a:buClr>
              <a:buFont typeface="Arial" panose="020B0604020202020204" pitchFamily="34" charset="0"/>
              <a:buChar char="•"/>
            </a:pPr>
            <a:r>
              <a:rPr lang="en-GB" altLang="zh-CN" sz="1200" dirty="0">
                <a:latin typeface="Arial" panose="020B0604020202020204" pitchFamily="34" charset="0"/>
                <a:ea typeface="SimSun" charset="0"/>
                <a:cs typeface="Arial" panose="020B0604020202020204" pitchFamily="34" charset="0"/>
              </a:rPr>
              <a:t>St-Jérôme</a:t>
            </a:r>
          </a:p>
          <a:p>
            <a:pPr marL="171450" indent="-171450" defTabSz="955675">
              <a:buClr>
                <a:schemeClr val="tx1"/>
              </a:buClr>
              <a:buFont typeface="Arial" panose="020B0604020202020204" pitchFamily="34" charset="0"/>
              <a:buChar char="•"/>
            </a:pPr>
            <a:r>
              <a:rPr lang="en-GB" altLang="zh-CN" sz="1200" dirty="0" err="1">
                <a:latin typeface="Arial" panose="020B0604020202020204" pitchFamily="34" charset="0"/>
                <a:ea typeface="SimSun" charset="0"/>
                <a:cs typeface="Arial" panose="020B0604020202020204" pitchFamily="34" charset="0"/>
              </a:rPr>
              <a:t>Gaspé</a:t>
            </a:r>
            <a:r>
              <a:rPr lang="en-GB" altLang="zh-CN" sz="1200" dirty="0">
                <a:latin typeface="Arial" panose="020B0604020202020204" pitchFamily="34" charset="0"/>
                <a:ea typeface="SimSun" charset="0"/>
                <a:cs typeface="Arial" panose="020B0604020202020204" pitchFamily="34" charset="0"/>
              </a:rPr>
              <a:t> Rivière-au-Renard</a:t>
            </a:r>
          </a:p>
          <a:p>
            <a:pPr marL="171450" indent="-171450" defTabSz="955675">
              <a:buClr>
                <a:schemeClr val="tx1"/>
              </a:buClr>
              <a:buFont typeface="Arial" panose="020B0604020202020204" pitchFamily="34" charset="0"/>
              <a:buChar char="•"/>
            </a:pPr>
            <a:r>
              <a:rPr lang="en-GB" altLang="zh-CN" sz="1200" dirty="0" err="1">
                <a:latin typeface="Arial" panose="020B0604020202020204" pitchFamily="34" charset="0"/>
                <a:ea typeface="SimSun" charset="0"/>
                <a:cs typeface="Arial" panose="020B0604020202020204" pitchFamily="34" charset="0"/>
              </a:rPr>
              <a:t>Manawan</a:t>
            </a:r>
            <a:endParaRPr lang="en-GB" altLang="zh-CN" sz="1200" dirty="0">
              <a:latin typeface="Arial" panose="020B0604020202020204" pitchFamily="34" charset="0"/>
              <a:ea typeface="SimSun" charset="0"/>
              <a:cs typeface="Arial" panose="020B0604020202020204" pitchFamily="34" charset="0"/>
            </a:endParaRPr>
          </a:p>
          <a:p>
            <a:pPr marL="171450" indent="-171450" defTabSz="955675">
              <a:buClr>
                <a:schemeClr val="tx1"/>
              </a:buClr>
              <a:buFont typeface="Arial" panose="020B0604020202020204" pitchFamily="34" charset="0"/>
              <a:buChar char="•"/>
            </a:pPr>
            <a:r>
              <a:rPr lang="en-GB" altLang="zh-CN" sz="1200" dirty="0">
                <a:latin typeface="Arial" panose="020B0604020202020204" pitchFamily="34" charset="0"/>
                <a:ea typeface="SimSun" charset="0"/>
                <a:cs typeface="Arial" panose="020B0604020202020204" pitchFamily="34" charset="0"/>
              </a:rPr>
              <a:t>Lachine</a:t>
            </a:r>
          </a:p>
        </p:txBody>
      </p:sp>
      <p:sp>
        <p:nvSpPr>
          <p:cNvPr id="21" name="Oval 12">
            <a:extLst>
              <a:ext uri="{FF2B5EF4-FFF2-40B4-BE49-F238E27FC236}">
                <a16:creationId xmlns:a16="http://schemas.microsoft.com/office/drawing/2014/main" id="{7BB63AF2-194F-0D20-2E40-7E8B05C1273A}"/>
              </a:ext>
            </a:extLst>
          </p:cNvPr>
          <p:cNvSpPr/>
          <p:nvPr/>
        </p:nvSpPr>
        <p:spPr>
          <a:xfrm rot="5149364">
            <a:off x="1213233" y="1832536"/>
            <a:ext cx="565177" cy="558871"/>
          </a:xfrm>
          <a:prstGeom prst="ellipse">
            <a:avLst/>
          </a:prstGeom>
          <a:solidFill>
            <a:srgbClr val="ED7D31"/>
          </a:solidFill>
          <a:ln w="1841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7" name="Oval 10">
            <a:extLst>
              <a:ext uri="{FF2B5EF4-FFF2-40B4-BE49-F238E27FC236}">
                <a16:creationId xmlns:a16="http://schemas.microsoft.com/office/drawing/2014/main" id="{BFEC3806-47D0-CA9C-7AE3-4D64F7A5DE8B}"/>
              </a:ext>
            </a:extLst>
          </p:cNvPr>
          <p:cNvSpPr/>
          <p:nvPr/>
        </p:nvSpPr>
        <p:spPr>
          <a:xfrm rot="5149364">
            <a:off x="680653" y="5429160"/>
            <a:ext cx="470007" cy="528941"/>
          </a:xfrm>
          <a:prstGeom prst="ellipse">
            <a:avLst/>
          </a:prstGeom>
          <a:solidFill>
            <a:srgbClr val="70AD47"/>
          </a:solidFill>
          <a:ln w="1841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8" name="Espace réservé du pied de page 1">
            <a:extLst>
              <a:ext uri="{FF2B5EF4-FFF2-40B4-BE49-F238E27FC236}">
                <a16:creationId xmlns:a16="http://schemas.microsoft.com/office/drawing/2014/main" id="{EABD4EBB-8BE4-7291-E516-688B60524673}"/>
              </a:ext>
            </a:extLst>
          </p:cNvPr>
          <p:cNvSpPr txBox="1">
            <a:spLocks/>
          </p:cNvSpPr>
          <p:nvPr/>
        </p:nvSpPr>
        <p:spPr>
          <a:xfrm>
            <a:off x="215438" y="6479177"/>
            <a:ext cx="5279158" cy="245714"/>
          </a:xfrm>
          <a:prstGeom prst="rect">
            <a:avLst/>
          </a:prstGeom>
        </p:spPr>
        <p:txBody>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US" sz="1000" dirty="0"/>
              <a:t>© All rights reserved, </a:t>
            </a:r>
            <a:r>
              <a:rPr lang="en-US" sz="1000" dirty="0" err="1"/>
              <a:t>Fondation</a:t>
            </a:r>
            <a:r>
              <a:rPr lang="en-US" sz="1000" dirty="0"/>
              <a:t> Dr Julien, Child’s Rights Approach to Child Health,  October  2023</a:t>
            </a:r>
            <a:endParaRPr lang="en-US" sz="1000" dirty="0">
              <a:cs typeface="Helvetica" panose="020B0604020202020204" pitchFamily="34" charset="0"/>
            </a:endParaRPr>
          </a:p>
        </p:txBody>
      </p:sp>
    </p:spTree>
    <p:extLst>
      <p:ext uri="{BB962C8B-B14F-4D97-AF65-F5344CB8AC3E}">
        <p14:creationId xmlns:p14="http://schemas.microsoft.com/office/powerpoint/2010/main" val="27830272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ZoneTexte 12">
            <a:extLst>
              <a:ext uri="{FF2B5EF4-FFF2-40B4-BE49-F238E27FC236}">
                <a16:creationId xmlns:a16="http://schemas.microsoft.com/office/drawing/2014/main" id="{8BA353D7-2812-4AAB-9B58-D7CC2FC5EC3D}"/>
              </a:ext>
            </a:extLst>
          </p:cNvPr>
          <p:cNvSpPr txBox="1"/>
          <p:nvPr>
            <p:custDataLst>
              <p:tags r:id="rId1"/>
            </p:custDataLst>
          </p:nvPr>
        </p:nvSpPr>
        <p:spPr>
          <a:xfrm>
            <a:off x="2233684" y="5268790"/>
            <a:ext cx="7973846" cy="1077218"/>
          </a:xfrm>
          <a:prstGeom prst="rect">
            <a:avLst/>
          </a:prstGeom>
          <a:noFill/>
        </p:spPr>
        <p:txBody>
          <a:bodyPr wrap="square" rtlCol="0">
            <a:spAutoFit/>
          </a:bodyPr>
          <a:lstStyle/>
          <a:p>
            <a:pPr lvl="0" algn="ctr"/>
            <a:r>
              <a:rPr lang="fr-CA" sz="3200" b="1" dirty="0">
                <a:latin typeface="Arial Narrow" panose="020B0606020202030204" pitchFamily="34" charset="0"/>
                <a:cs typeface="Helvetica" pitchFamily="34" charset="0"/>
                <a:hlinkClick r:id="rId4"/>
              </a:rPr>
              <a:t>https://institutpediatriesociale.com</a:t>
            </a:r>
            <a:endParaRPr lang="fr-CA" sz="3200" b="1" dirty="0">
              <a:latin typeface="Arial Narrow" panose="020B0606020202030204" pitchFamily="34" charset="0"/>
              <a:cs typeface="Helvetica" pitchFamily="34" charset="0"/>
            </a:endParaRPr>
          </a:p>
          <a:p>
            <a:pPr lvl="0" algn="ctr"/>
            <a:endParaRPr lang="fr-CA" sz="3200" b="1" dirty="0">
              <a:latin typeface="Arial Narrow" panose="020B0606020202030204" pitchFamily="34" charset="0"/>
              <a:cs typeface="Helvetica" pitchFamily="34" charset="0"/>
            </a:endParaRPr>
          </a:p>
        </p:txBody>
      </p:sp>
      <p:sp>
        <p:nvSpPr>
          <p:cNvPr id="15" name="ZoneTexte 14">
            <a:extLst>
              <a:ext uri="{FF2B5EF4-FFF2-40B4-BE49-F238E27FC236}">
                <a16:creationId xmlns:a16="http://schemas.microsoft.com/office/drawing/2014/main" id="{D6E72919-C79B-E848-8B44-0C76963E1075}"/>
              </a:ext>
            </a:extLst>
          </p:cNvPr>
          <p:cNvSpPr txBox="1"/>
          <p:nvPr/>
        </p:nvSpPr>
        <p:spPr>
          <a:xfrm>
            <a:off x="292330" y="5903112"/>
            <a:ext cx="2635914" cy="646331"/>
          </a:xfrm>
          <a:prstGeom prst="rect">
            <a:avLst/>
          </a:prstGeom>
          <a:noFill/>
        </p:spPr>
        <p:txBody>
          <a:bodyPr wrap="none" rtlCol="0">
            <a:spAutoFit/>
          </a:bodyPr>
          <a:lstStyle/>
          <a:p>
            <a:r>
              <a:rPr lang="en-US" sz="3600" b="1" dirty="0"/>
              <a:t>THANK YOU!</a:t>
            </a:r>
          </a:p>
        </p:txBody>
      </p:sp>
      <p:pic>
        <p:nvPicPr>
          <p:cNvPr id="1026" name="Picture 2" descr="Résultats de recherche d'images pour « enfants joyeux »">
            <a:hlinkClick r:id="rId5"/>
            <a:extLst>
              <a:ext uri="{FF2B5EF4-FFF2-40B4-BE49-F238E27FC236}">
                <a16:creationId xmlns:a16="http://schemas.microsoft.com/office/drawing/2014/main" id="{5D39692F-1DC5-E747-B8BF-8855C2B0AA7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32516" y="1002706"/>
            <a:ext cx="6367975" cy="4241311"/>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a:extLst>
              <a:ext uri="{FF2B5EF4-FFF2-40B4-BE49-F238E27FC236}">
                <a16:creationId xmlns:a16="http://schemas.microsoft.com/office/drawing/2014/main" id="{03EBD8EE-19E4-DE4D-9703-FC9DAAE6AE46}"/>
              </a:ext>
            </a:extLst>
          </p:cNvPr>
          <p:cNvSpPr txBox="1"/>
          <p:nvPr/>
        </p:nvSpPr>
        <p:spPr>
          <a:xfrm rot="16200000">
            <a:off x="7650489" y="2428565"/>
            <a:ext cx="4806304" cy="307777"/>
          </a:xfrm>
          <a:prstGeom prst="rect">
            <a:avLst/>
          </a:prstGeom>
          <a:noFill/>
        </p:spPr>
        <p:txBody>
          <a:bodyPr wrap="square" rtlCol="0">
            <a:spAutoFit/>
          </a:bodyPr>
          <a:lstStyle/>
          <a:p>
            <a:r>
              <a:rPr lang="fr-CA" sz="1400" dirty="0"/>
              <a:t>http://</a:t>
            </a:r>
            <a:r>
              <a:rPr lang="fr-CA" sz="1400" dirty="0" err="1"/>
              <a:t>agiteur.com</a:t>
            </a:r>
            <a:r>
              <a:rPr lang="fr-CA" sz="1400" dirty="0"/>
              <a:t>/graphiques-</a:t>
            </a:r>
            <a:r>
              <a:rPr lang="fr-CA" sz="1400" dirty="0" err="1"/>
              <a:t>evolution</a:t>
            </a:r>
            <a:r>
              <a:rPr lang="fr-CA" sz="1400" dirty="0"/>
              <a:t>-positive-monde/</a:t>
            </a:r>
          </a:p>
        </p:txBody>
      </p:sp>
      <p:sp>
        <p:nvSpPr>
          <p:cNvPr id="3" name="Rectangle 2">
            <a:extLst>
              <a:ext uri="{FF2B5EF4-FFF2-40B4-BE49-F238E27FC236}">
                <a16:creationId xmlns:a16="http://schemas.microsoft.com/office/drawing/2014/main" id="{F7C8B1E9-ED69-064E-90A5-B55059C787E6}"/>
              </a:ext>
            </a:extLst>
          </p:cNvPr>
          <p:cNvSpPr/>
          <p:nvPr/>
        </p:nvSpPr>
        <p:spPr>
          <a:xfrm>
            <a:off x="4670449" y="5943018"/>
            <a:ext cx="3413114" cy="584775"/>
          </a:xfrm>
          <a:prstGeom prst="rect">
            <a:avLst/>
          </a:prstGeom>
        </p:spPr>
        <p:txBody>
          <a:bodyPr wrap="none">
            <a:spAutoFit/>
          </a:bodyPr>
          <a:lstStyle/>
          <a:p>
            <a:r>
              <a:rPr lang="fr-CA" sz="3200" b="1" dirty="0">
                <a:latin typeface="Arial Narrow" panose="020B0604020202020204" pitchFamily="34" charset="0"/>
                <a:cs typeface="Arial Narrow" panose="020B0604020202020204" pitchFamily="34" charset="0"/>
              </a:rPr>
              <a:t>https://</a:t>
            </a:r>
            <a:r>
              <a:rPr lang="fr-CA" sz="3200" b="1" dirty="0" err="1">
                <a:latin typeface="Arial Narrow" panose="020B0604020202020204" pitchFamily="34" charset="0"/>
                <a:cs typeface="Arial Narrow" panose="020B0604020202020204" pitchFamily="34" charset="0"/>
              </a:rPr>
              <a:t>drjulien.blog</a:t>
            </a:r>
            <a:r>
              <a:rPr lang="fr-CA" sz="3200" b="1" dirty="0">
                <a:latin typeface="Arial Narrow" panose="020B0604020202020204" pitchFamily="34" charset="0"/>
                <a:cs typeface="Arial Narrow" panose="020B0604020202020204" pitchFamily="34" charset="0"/>
              </a:rPr>
              <a:t>/</a:t>
            </a:r>
          </a:p>
        </p:txBody>
      </p:sp>
      <p:sp>
        <p:nvSpPr>
          <p:cNvPr id="7" name="Oval 12">
            <a:extLst>
              <a:ext uri="{FF2B5EF4-FFF2-40B4-BE49-F238E27FC236}">
                <a16:creationId xmlns:a16="http://schemas.microsoft.com/office/drawing/2014/main" id="{895F3991-A8EA-2144-88B0-790BAF8B17EA}"/>
              </a:ext>
            </a:extLst>
          </p:cNvPr>
          <p:cNvSpPr/>
          <p:nvPr/>
        </p:nvSpPr>
        <p:spPr>
          <a:xfrm rot="5149364">
            <a:off x="1794586" y="1669707"/>
            <a:ext cx="260457" cy="260457"/>
          </a:xfrm>
          <a:prstGeom prst="ellipse">
            <a:avLst/>
          </a:prstGeom>
          <a:solidFill>
            <a:srgbClr val="ED7D31"/>
          </a:solidFill>
          <a:ln w="1841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 name="Oval 13">
            <a:extLst>
              <a:ext uri="{FF2B5EF4-FFF2-40B4-BE49-F238E27FC236}">
                <a16:creationId xmlns:a16="http://schemas.microsoft.com/office/drawing/2014/main" id="{BCDECFE3-9A67-B84F-BFC3-C11D0326E8AE}"/>
              </a:ext>
            </a:extLst>
          </p:cNvPr>
          <p:cNvSpPr/>
          <p:nvPr/>
        </p:nvSpPr>
        <p:spPr>
          <a:xfrm rot="5149364">
            <a:off x="10679552" y="5050859"/>
            <a:ext cx="425887" cy="430564"/>
          </a:xfrm>
          <a:prstGeom prst="ellipse">
            <a:avLst/>
          </a:prstGeom>
          <a:solidFill>
            <a:srgbClr val="4472C4"/>
          </a:solidFill>
          <a:ln w="1841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9" name="Oval 14">
            <a:extLst>
              <a:ext uri="{FF2B5EF4-FFF2-40B4-BE49-F238E27FC236}">
                <a16:creationId xmlns:a16="http://schemas.microsoft.com/office/drawing/2014/main" id="{18AB1704-73C9-AA4D-9E3D-46E2AB0775BF}"/>
              </a:ext>
            </a:extLst>
          </p:cNvPr>
          <p:cNvSpPr/>
          <p:nvPr/>
        </p:nvSpPr>
        <p:spPr>
          <a:xfrm rot="5149364">
            <a:off x="10751633" y="6625570"/>
            <a:ext cx="281723" cy="281723"/>
          </a:xfrm>
          <a:prstGeom prst="ellipse">
            <a:avLst/>
          </a:prstGeom>
          <a:solidFill>
            <a:srgbClr val="FFC000"/>
          </a:solidFill>
          <a:ln w="1841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0" name="Oval 10">
            <a:extLst>
              <a:ext uri="{FF2B5EF4-FFF2-40B4-BE49-F238E27FC236}">
                <a16:creationId xmlns:a16="http://schemas.microsoft.com/office/drawing/2014/main" id="{152221D0-6F9F-5C45-BE58-C0A5FCEF2EDF}"/>
              </a:ext>
            </a:extLst>
          </p:cNvPr>
          <p:cNvSpPr/>
          <p:nvPr/>
        </p:nvSpPr>
        <p:spPr>
          <a:xfrm rot="5149364">
            <a:off x="1225475" y="3040810"/>
            <a:ext cx="672075" cy="679456"/>
          </a:xfrm>
          <a:prstGeom prst="ellipse">
            <a:avLst/>
          </a:prstGeom>
          <a:solidFill>
            <a:srgbClr val="70AD47"/>
          </a:solidFill>
          <a:ln w="1841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12" name="Image 11">
            <a:extLst>
              <a:ext uri="{FF2B5EF4-FFF2-40B4-BE49-F238E27FC236}">
                <a16:creationId xmlns:a16="http://schemas.microsoft.com/office/drawing/2014/main" id="{56910336-D99A-6341-BDE5-EC3CD600FB5B}"/>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4126175" y="276338"/>
            <a:ext cx="4501662" cy="584775"/>
          </a:xfrm>
          <a:prstGeom prst="rect">
            <a:avLst/>
          </a:prstGeom>
          <a:noFill/>
          <a:ln>
            <a:noFill/>
          </a:ln>
        </p:spPr>
      </p:pic>
      <p:sp>
        <p:nvSpPr>
          <p:cNvPr id="4" name="Espace réservé du pied de page 1">
            <a:extLst>
              <a:ext uri="{FF2B5EF4-FFF2-40B4-BE49-F238E27FC236}">
                <a16:creationId xmlns:a16="http://schemas.microsoft.com/office/drawing/2014/main" id="{04F494EE-C133-8687-FDD5-09016C720E19}"/>
              </a:ext>
            </a:extLst>
          </p:cNvPr>
          <p:cNvSpPr txBox="1">
            <a:spLocks/>
          </p:cNvSpPr>
          <p:nvPr/>
        </p:nvSpPr>
        <p:spPr>
          <a:xfrm>
            <a:off x="215438" y="6479177"/>
            <a:ext cx="5279158" cy="245714"/>
          </a:xfrm>
          <a:prstGeom prst="rect">
            <a:avLst/>
          </a:prstGeom>
        </p:spPr>
        <p:txBody>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US" sz="1000" dirty="0"/>
              <a:t>© All rights reserved, </a:t>
            </a:r>
            <a:r>
              <a:rPr lang="en-US" sz="1000" dirty="0" err="1"/>
              <a:t>Fondation</a:t>
            </a:r>
            <a:r>
              <a:rPr lang="en-US" sz="1000" dirty="0"/>
              <a:t> Dr Julien, Child’s Rights Approach to Child Health,  October  2023</a:t>
            </a:r>
            <a:endParaRPr lang="en-US" sz="1000" dirty="0">
              <a:cs typeface="Helvetica" panose="020B0604020202020204" pitchFamily="34" charset="0"/>
            </a:endParaRPr>
          </a:p>
        </p:txBody>
      </p:sp>
    </p:spTree>
    <p:extLst>
      <p:ext uri="{BB962C8B-B14F-4D97-AF65-F5344CB8AC3E}">
        <p14:creationId xmlns:p14="http://schemas.microsoft.com/office/powerpoint/2010/main" val="31732191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BD5D95A-A788-CFA8-2C58-8CFF48C74361}"/>
              </a:ext>
            </a:extLst>
          </p:cNvPr>
          <p:cNvSpPr>
            <a:spLocks noGrp="1"/>
          </p:cNvSpPr>
          <p:nvPr>
            <p:ph type="title"/>
          </p:nvPr>
        </p:nvSpPr>
        <p:spPr/>
        <p:txBody>
          <a:bodyPr/>
          <a:lstStyle/>
          <a:p>
            <a:r>
              <a:rPr lang="fr-FR" dirty="0" err="1"/>
              <a:t>Vulnerable</a:t>
            </a:r>
            <a:r>
              <a:rPr lang="fr-FR" dirty="0"/>
              <a:t> </a:t>
            </a:r>
            <a:r>
              <a:rPr lang="fr-FR" dirty="0" err="1"/>
              <a:t>children</a:t>
            </a:r>
            <a:endParaRPr lang="fr-FR" dirty="0"/>
          </a:p>
        </p:txBody>
      </p:sp>
      <p:sp>
        <p:nvSpPr>
          <p:cNvPr id="3" name="Espace réservé du contenu 2">
            <a:extLst>
              <a:ext uri="{FF2B5EF4-FFF2-40B4-BE49-F238E27FC236}">
                <a16:creationId xmlns:a16="http://schemas.microsoft.com/office/drawing/2014/main" id="{62597363-702F-5C8C-1858-74E1138C0BFD}"/>
              </a:ext>
            </a:extLst>
          </p:cNvPr>
          <p:cNvSpPr>
            <a:spLocks noGrp="1"/>
          </p:cNvSpPr>
          <p:nvPr>
            <p:ph idx="1"/>
          </p:nvPr>
        </p:nvSpPr>
        <p:spPr/>
        <p:txBody>
          <a:bodyPr>
            <a:normAutofit/>
          </a:bodyPr>
          <a:lstStyle/>
          <a:p>
            <a:pPr marL="0" indent="0">
              <a:buNone/>
            </a:pPr>
            <a:r>
              <a:rPr lang="fr-FR" sz="3600" b="1" dirty="0" err="1"/>
              <a:t>Those</a:t>
            </a:r>
            <a:r>
              <a:rPr lang="fr-FR" sz="3600" b="1" dirty="0"/>
              <a:t>  </a:t>
            </a:r>
            <a:r>
              <a:rPr lang="fr-FR" sz="3600" b="1" dirty="0" err="1"/>
              <a:t>who</a:t>
            </a:r>
            <a:r>
              <a:rPr lang="fr-FR" sz="3600" b="1" dirty="0"/>
              <a:t> can </a:t>
            </a:r>
            <a:r>
              <a:rPr lang="fr-FR" sz="3600" b="1" dirty="0" err="1"/>
              <a:t>be</a:t>
            </a:r>
            <a:r>
              <a:rPr lang="fr-FR" sz="3600" b="1" dirty="0"/>
              <a:t> </a:t>
            </a:r>
            <a:r>
              <a:rPr lang="fr-FR" sz="3600" b="1" dirty="0" err="1"/>
              <a:t>hurt</a:t>
            </a:r>
            <a:r>
              <a:rPr lang="fr-FR" sz="3600" b="1" dirty="0"/>
              <a:t> and </a:t>
            </a:r>
            <a:r>
              <a:rPr lang="fr-FR" sz="3600" b="1" dirty="0" err="1"/>
              <a:t>damaged</a:t>
            </a:r>
            <a:r>
              <a:rPr lang="fr-FR" sz="3600" b="1" dirty="0"/>
              <a:t> </a:t>
            </a:r>
            <a:r>
              <a:rPr lang="fr-FR" sz="3600" b="1" dirty="0" err="1"/>
              <a:t>through</a:t>
            </a:r>
            <a:r>
              <a:rPr lang="fr-FR" sz="3600" b="1" dirty="0"/>
              <a:t>  </a:t>
            </a:r>
            <a:r>
              <a:rPr lang="fr-FR" sz="3600" b="1" dirty="0" err="1"/>
              <a:t>different</a:t>
            </a:r>
            <a:r>
              <a:rPr lang="fr-FR" sz="3600" b="1" dirty="0"/>
              <a:t> causes </a:t>
            </a:r>
          </a:p>
          <a:p>
            <a:pPr marL="0" indent="0">
              <a:buNone/>
            </a:pPr>
            <a:r>
              <a:rPr lang="fr-FR" sz="3600" b="1" dirty="0"/>
              <a:t>in </a:t>
            </a:r>
            <a:r>
              <a:rPr lang="fr-FR" sz="3600" b="1" dirty="0" err="1"/>
              <a:t>their</a:t>
            </a:r>
            <a:r>
              <a:rPr lang="fr-FR" sz="3600" b="1" dirty="0"/>
              <a:t> </a:t>
            </a:r>
            <a:r>
              <a:rPr lang="fr-FR" sz="3600" b="1" dirty="0" err="1"/>
              <a:t>heart</a:t>
            </a:r>
            <a:r>
              <a:rPr lang="fr-FR" sz="3600" b="1" dirty="0"/>
              <a:t>, body and soul, </a:t>
            </a:r>
            <a:r>
              <a:rPr lang="fr-FR" sz="3600" b="1" dirty="0" err="1"/>
              <a:t>leading</a:t>
            </a:r>
            <a:r>
              <a:rPr lang="fr-FR" sz="3600" b="1" dirty="0"/>
              <a:t> to a </a:t>
            </a:r>
            <a:r>
              <a:rPr lang="fr-FR" sz="3600" b="1" dirty="0" err="1"/>
              <a:t>severe</a:t>
            </a:r>
            <a:r>
              <a:rPr lang="fr-FR" sz="3600" b="1" dirty="0"/>
              <a:t> </a:t>
            </a:r>
            <a:r>
              <a:rPr lang="fr-FR" sz="3600" b="1" dirty="0" err="1"/>
              <a:t>risk</a:t>
            </a:r>
            <a:r>
              <a:rPr lang="fr-FR" sz="3600" b="1" dirty="0"/>
              <a:t> to </a:t>
            </a:r>
            <a:r>
              <a:rPr lang="fr-FR" sz="3600" b="1" dirty="0" err="1"/>
              <a:t>impede</a:t>
            </a:r>
            <a:r>
              <a:rPr lang="fr-FR" sz="3600" b="1" dirty="0"/>
              <a:t> </a:t>
            </a:r>
            <a:r>
              <a:rPr lang="fr-FR" sz="3600" b="1" dirty="0" err="1"/>
              <a:t>their</a:t>
            </a:r>
            <a:r>
              <a:rPr lang="fr-FR" sz="3600" b="1" dirty="0"/>
              <a:t> full </a:t>
            </a:r>
            <a:r>
              <a:rPr lang="fr-FR" sz="3600" b="1" dirty="0" err="1"/>
              <a:t>developement</a:t>
            </a:r>
            <a:r>
              <a:rPr lang="fr-FR" sz="3600" b="1" dirty="0"/>
              <a:t> and </a:t>
            </a:r>
            <a:r>
              <a:rPr lang="fr-FR" sz="3600" b="1"/>
              <a:t>health</a:t>
            </a:r>
            <a:endParaRPr lang="fr-FR" sz="3600" b="1" dirty="0"/>
          </a:p>
        </p:txBody>
      </p:sp>
      <p:sp>
        <p:nvSpPr>
          <p:cNvPr id="4" name="Espace réservé du pied de page 3">
            <a:extLst>
              <a:ext uri="{FF2B5EF4-FFF2-40B4-BE49-F238E27FC236}">
                <a16:creationId xmlns:a16="http://schemas.microsoft.com/office/drawing/2014/main" id="{FB8B5B7F-B3D5-8253-7EAC-F42C822586D1}"/>
              </a:ext>
            </a:extLst>
          </p:cNvPr>
          <p:cNvSpPr>
            <a:spLocks noGrp="1"/>
          </p:cNvSpPr>
          <p:nvPr>
            <p:ph type="ftr" sz="quarter" idx="11"/>
          </p:nvPr>
        </p:nvSpPr>
        <p:spPr/>
        <p:txBody>
          <a:bodyPr/>
          <a:lstStyle/>
          <a:p>
            <a:endParaRPr lang="fr-CA"/>
          </a:p>
        </p:txBody>
      </p:sp>
    </p:spTree>
    <p:extLst>
      <p:ext uri="{BB962C8B-B14F-4D97-AF65-F5344CB8AC3E}">
        <p14:creationId xmlns:p14="http://schemas.microsoft.com/office/powerpoint/2010/main" val="23032276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E586197-7E94-4702-9E89-ED83E3D575D0}"/>
              </a:ext>
            </a:extLst>
          </p:cNvPr>
          <p:cNvSpPr>
            <a:spLocks noGrp="1"/>
          </p:cNvSpPr>
          <p:nvPr>
            <p:ph type="title"/>
          </p:nvPr>
        </p:nvSpPr>
        <p:spPr>
          <a:xfrm>
            <a:off x="609600" y="286871"/>
            <a:ext cx="10972800" cy="684524"/>
          </a:xfrm>
        </p:spPr>
        <p:txBody>
          <a:bodyPr>
            <a:normAutofit/>
          </a:bodyPr>
          <a:lstStyle/>
          <a:p>
            <a:r>
              <a:rPr lang="en-CA" sz="3733">
                <a:solidFill>
                  <a:schemeClr val="bg1"/>
                </a:solidFill>
              </a:rPr>
              <a:t>A Brain Shutting Down</a:t>
            </a:r>
          </a:p>
        </p:txBody>
      </p:sp>
      <p:sp>
        <p:nvSpPr>
          <p:cNvPr id="4" name="Espace réservé du pied de page 3">
            <a:extLst>
              <a:ext uri="{FF2B5EF4-FFF2-40B4-BE49-F238E27FC236}">
                <a16:creationId xmlns:a16="http://schemas.microsoft.com/office/drawing/2014/main" id="{168DA848-BEDC-4280-A626-2EF2B53A46B8}"/>
              </a:ext>
            </a:extLst>
          </p:cNvPr>
          <p:cNvSpPr>
            <a:spLocks noGrp="1"/>
          </p:cNvSpPr>
          <p:nvPr>
            <p:ph type="ftr" sz="quarter" idx="10"/>
          </p:nvPr>
        </p:nvSpPr>
        <p:spPr/>
        <p:txBody>
          <a:bodyPr/>
          <a:lstStyle/>
          <a:p>
            <a:r>
              <a:rPr lang="en-US"/>
              <a:t>© Fondation Dr Julien</a:t>
            </a:r>
          </a:p>
        </p:txBody>
      </p:sp>
      <p:sp>
        <p:nvSpPr>
          <p:cNvPr id="5" name="Espace réservé du numéro de diapositive 4">
            <a:extLst>
              <a:ext uri="{FF2B5EF4-FFF2-40B4-BE49-F238E27FC236}">
                <a16:creationId xmlns:a16="http://schemas.microsoft.com/office/drawing/2014/main" id="{306756EB-A848-46D0-A1BC-A2911D1A2B0A}"/>
              </a:ext>
            </a:extLst>
          </p:cNvPr>
          <p:cNvSpPr>
            <a:spLocks noGrp="1"/>
          </p:cNvSpPr>
          <p:nvPr>
            <p:ph type="sldNum" sz="quarter" idx="11"/>
          </p:nvPr>
        </p:nvSpPr>
        <p:spPr/>
        <p:txBody>
          <a:bodyPr/>
          <a:lstStyle/>
          <a:p>
            <a:fld id="{B61EB2ED-C2A8-4ED6-A438-7354FE989FEF}" type="slidenum">
              <a:rPr lang="fr-CA" smtClean="0"/>
              <a:pPr/>
              <a:t>4</a:t>
            </a:fld>
            <a:endParaRPr lang="fr-CA"/>
          </a:p>
        </p:txBody>
      </p:sp>
      <p:sp>
        <p:nvSpPr>
          <p:cNvPr id="10" name="ZoneTexte 9">
            <a:extLst>
              <a:ext uri="{FF2B5EF4-FFF2-40B4-BE49-F238E27FC236}">
                <a16:creationId xmlns:a16="http://schemas.microsoft.com/office/drawing/2014/main" id="{E4B87B67-3F8F-8163-7471-6AA250F28A99}"/>
              </a:ext>
            </a:extLst>
          </p:cNvPr>
          <p:cNvSpPr txBox="1"/>
          <p:nvPr/>
        </p:nvSpPr>
        <p:spPr>
          <a:xfrm>
            <a:off x="609601" y="6031134"/>
            <a:ext cx="9659433" cy="256545"/>
          </a:xfrm>
          <a:prstGeom prst="rect">
            <a:avLst/>
          </a:prstGeom>
          <a:noFill/>
        </p:spPr>
        <p:txBody>
          <a:bodyPr wrap="square">
            <a:spAutoFit/>
          </a:bodyPr>
          <a:lstStyle/>
          <a:p>
            <a:r>
              <a:rPr lang="fr-CA" sz="1067">
                <a:solidFill>
                  <a:schemeClr val="bg1"/>
                </a:solidFill>
              </a:rPr>
              <a:t>Source: </a:t>
            </a:r>
            <a:r>
              <a:rPr lang="en-US" sz="1067">
                <a:solidFill>
                  <a:schemeClr val="bg1"/>
                </a:solidFill>
                <a:hlinkClick r:id="rId4">
                  <a:extLst>
                    <a:ext uri="{A12FA001-AC4F-418D-AE19-62706E023703}">
                      <ahyp:hlinkClr xmlns:ahyp="http://schemas.microsoft.com/office/drawing/2018/hyperlinkcolor" val="tx"/>
                    </a:ext>
                  </a:extLst>
                </a:hlinkClick>
              </a:rPr>
              <a:t>The Impact of Neglect on the Developing Brain - Simply Fostering Consultancy</a:t>
            </a:r>
            <a:endParaRPr lang="fr-CA" sz="1067">
              <a:solidFill>
                <a:schemeClr val="bg1"/>
              </a:solidFill>
            </a:endParaRPr>
          </a:p>
        </p:txBody>
      </p:sp>
      <p:pic>
        <p:nvPicPr>
          <p:cNvPr id="1028" name="Picture 4" descr="The First 100 Days of Adoption">
            <a:extLst>
              <a:ext uri="{FF2B5EF4-FFF2-40B4-BE49-F238E27FC236}">
                <a16:creationId xmlns:a16="http://schemas.microsoft.com/office/drawing/2014/main" id="{A1112A68-6E58-FAB8-063E-3AEDAB53DF3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80" y="1"/>
            <a:ext cx="12193680" cy="71159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1955389"/>
      </p:ext>
    </p:extLst>
  </p:cSld>
  <p:clrMapOvr>
    <a:masterClrMapping/>
  </p:clrMapOvr>
  <p:extLst>
    <p:ext uri="{6950BFC3-D8DA-4A85-94F7-54DA5524770B}">
      <p188:commentRel xmlns:p188="http://schemas.microsoft.com/office/powerpoint/2018/8/main" r:id="rId3"/>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E586197-7E94-4702-9E89-ED83E3D575D0}"/>
              </a:ext>
            </a:extLst>
          </p:cNvPr>
          <p:cNvSpPr>
            <a:spLocks noGrp="1"/>
          </p:cNvSpPr>
          <p:nvPr>
            <p:ph type="title"/>
          </p:nvPr>
        </p:nvSpPr>
        <p:spPr>
          <a:xfrm>
            <a:off x="609600" y="286871"/>
            <a:ext cx="10982987" cy="1125904"/>
          </a:xfrm>
        </p:spPr>
        <p:txBody>
          <a:bodyPr vert="horz" lIns="121920" tIns="60960" rIns="121920" bIns="60960" rtlCol="0" anchor="b">
            <a:normAutofit/>
          </a:bodyPr>
          <a:lstStyle/>
          <a:p>
            <a:r>
              <a:rPr lang="en-CA" sz="3733" dirty="0"/>
              <a:t>The Tragedy</a:t>
            </a:r>
          </a:p>
        </p:txBody>
      </p:sp>
      <p:sp>
        <p:nvSpPr>
          <p:cNvPr id="4" name="Espace réservé du pied de page 3">
            <a:extLst>
              <a:ext uri="{FF2B5EF4-FFF2-40B4-BE49-F238E27FC236}">
                <a16:creationId xmlns:a16="http://schemas.microsoft.com/office/drawing/2014/main" id="{168DA848-BEDC-4280-A626-2EF2B53A46B8}"/>
              </a:ext>
            </a:extLst>
          </p:cNvPr>
          <p:cNvSpPr>
            <a:spLocks noGrp="1"/>
          </p:cNvSpPr>
          <p:nvPr>
            <p:ph type="ftr" sz="quarter" idx="10"/>
          </p:nvPr>
        </p:nvSpPr>
        <p:spPr>
          <a:xfrm>
            <a:off x="6096000" y="6174763"/>
            <a:ext cx="4916917" cy="365125"/>
          </a:xfrm>
        </p:spPr>
        <p:txBody>
          <a:bodyPr anchor="ctr">
            <a:normAutofit/>
          </a:bodyPr>
          <a:lstStyle/>
          <a:p>
            <a:pPr>
              <a:spcAft>
                <a:spcPts val="800"/>
              </a:spcAft>
            </a:pPr>
            <a:r>
              <a:rPr lang="en-US" kern="1200" dirty="0">
                <a:latin typeface="DM Sans" pitchFamily="2" charset="0"/>
                <a:ea typeface="+mn-ea"/>
                <a:cs typeface="Optima"/>
              </a:rPr>
              <a:t>© </a:t>
            </a:r>
            <a:r>
              <a:rPr lang="en-US" kern="1200" dirty="0" err="1">
                <a:latin typeface="DM Sans" pitchFamily="2" charset="0"/>
                <a:ea typeface="+mn-ea"/>
                <a:cs typeface="Optima"/>
              </a:rPr>
              <a:t>Fondation</a:t>
            </a:r>
            <a:r>
              <a:rPr lang="en-US" kern="1200" dirty="0">
                <a:latin typeface="DM Sans" pitchFamily="2" charset="0"/>
                <a:ea typeface="+mn-ea"/>
                <a:cs typeface="Optima"/>
              </a:rPr>
              <a:t> Dr Julien</a:t>
            </a:r>
          </a:p>
        </p:txBody>
      </p:sp>
      <p:sp>
        <p:nvSpPr>
          <p:cNvPr id="5" name="Espace réservé du numéro de diapositive 4">
            <a:extLst>
              <a:ext uri="{FF2B5EF4-FFF2-40B4-BE49-F238E27FC236}">
                <a16:creationId xmlns:a16="http://schemas.microsoft.com/office/drawing/2014/main" id="{306756EB-A848-46D0-A1BC-A2911D1A2B0A}"/>
              </a:ext>
            </a:extLst>
          </p:cNvPr>
          <p:cNvSpPr>
            <a:spLocks noGrp="1"/>
          </p:cNvSpPr>
          <p:nvPr>
            <p:ph type="sldNum" sz="quarter" idx="11"/>
          </p:nvPr>
        </p:nvSpPr>
        <p:spPr>
          <a:xfrm>
            <a:off x="11088555" y="6174763"/>
            <a:ext cx="504032" cy="365125"/>
          </a:xfrm>
        </p:spPr>
        <p:txBody>
          <a:bodyPr anchor="ctr">
            <a:normAutofit/>
          </a:bodyPr>
          <a:lstStyle/>
          <a:p>
            <a:pPr>
              <a:spcAft>
                <a:spcPts val="800"/>
              </a:spcAft>
            </a:pPr>
            <a:fld id="{B61EB2ED-C2A8-4ED6-A438-7354FE989FEF}" type="slidenum">
              <a:rPr lang="fr-CA" smtClean="0"/>
              <a:pPr>
                <a:spcAft>
                  <a:spcPts val="800"/>
                </a:spcAft>
              </a:pPr>
              <a:t>5</a:t>
            </a:fld>
            <a:endParaRPr lang="fr-CA"/>
          </a:p>
        </p:txBody>
      </p:sp>
      <p:sp>
        <p:nvSpPr>
          <p:cNvPr id="8" name="ZoneTexte 7">
            <a:extLst>
              <a:ext uri="{FF2B5EF4-FFF2-40B4-BE49-F238E27FC236}">
                <a16:creationId xmlns:a16="http://schemas.microsoft.com/office/drawing/2014/main" id="{F6D27152-DC69-63A3-583C-CE390B79B738}"/>
              </a:ext>
            </a:extLst>
          </p:cNvPr>
          <p:cNvSpPr txBox="1"/>
          <p:nvPr/>
        </p:nvSpPr>
        <p:spPr>
          <a:xfrm>
            <a:off x="5527964" y="2613325"/>
            <a:ext cx="5383308" cy="3561438"/>
          </a:xfrm>
          <a:prstGeom prst="rect">
            <a:avLst/>
          </a:prstGeom>
        </p:spPr>
        <p:txBody>
          <a:bodyPr vert="horz" lIns="121920" tIns="60960" rIns="121920" bIns="60960" rtlCol="0">
            <a:normAutofit/>
          </a:bodyPr>
          <a:lstStyle/>
          <a:p>
            <a:pPr marL="380990" indent="-239994" defTabSz="959976">
              <a:spcBef>
                <a:spcPts val="133"/>
              </a:spcBef>
              <a:spcAft>
                <a:spcPts val="533"/>
              </a:spcAft>
              <a:buFont typeface="Arial" pitchFamily="34" charset="0"/>
              <a:buChar char="•"/>
            </a:pPr>
            <a:r>
              <a:rPr lang="en-CA" sz="2133" dirty="0">
                <a:latin typeface="DM Sans" pitchFamily="2" charset="0"/>
              </a:rPr>
              <a:t>High Risk of brain damage and negative genetic transformation</a:t>
            </a:r>
          </a:p>
          <a:p>
            <a:pPr marL="380990" indent="-239994" defTabSz="959976">
              <a:spcBef>
                <a:spcPts val="133"/>
              </a:spcBef>
              <a:spcAft>
                <a:spcPts val="533"/>
              </a:spcAft>
              <a:buFont typeface="Arial" pitchFamily="34" charset="0"/>
              <a:buChar char="•"/>
            </a:pPr>
            <a:endParaRPr lang="en-CA" sz="2133" dirty="0">
              <a:latin typeface="DM Sans" pitchFamily="2" charset="0"/>
            </a:endParaRPr>
          </a:p>
          <a:p>
            <a:pPr marL="380990" indent="-239994" defTabSz="959976">
              <a:spcBef>
                <a:spcPts val="133"/>
              </a:spcBef>
              <a:spcAft>
                <a:spcPts val="533"/>
              </a:spcAft>
              <a:buFont typeface="Arial" pitchFamily="34" charset="0"/>
              <a:buChar char="•"/>
            </a:pPr>
            <a:r>
              <a:rPr lang="en-CA" sz="2133" dirty="0">
                <a:latin typeface="DM Sans" pitchFamily="2" charset="0"/>
              </a:rPr>
              <a:t>Health and development failures</a:t>
            </a:r>
          </a:p>
          <a:p>
            <a:pPr indent="-239994" defTabSz="959976">
              <a:spcBef>
                <a:spcPts val="133"/>
              </a:spcBef>
              <a:spcAft>
                <a:spcPts val="533"/>
              </a:spcAft>
              <a:buFont typeface="Arial" pitchFamily="34" charset="0"/>
            </a:pPr>
            <a:endParaRPr lang="en-CA" sz="2133" dirty="0">
              <a:latin typeface="DM Sans" pitchFamily="2" charset="0"/>
            </a:endParaRPr>
          </a:p>
          <a:p>
            <a:pPr marL="380990" indent="-239994" defTabSz="959976">
              <a:spcBef>
                <a:spcPts val="133"/>
              </a:spcBef>
              <a:spcAft>
                <a:spcPts val="533"/>
              </a:spcAft>
              <a:buFont typeface="Arial" pitchFamily="34" charset="0"/>
              <a:buChar char="•"/>
            </a:pPr>
            <a:r>
              <a:rPr lang="en-CA" sz="2133" dirty="0">
                <a:latin typeface="DM Sans" pitchFamily="2" charset="0"/>
              </a:rPr>
              <a:t>Many children falling into cracks</a:t>
            </a:r>
          </a:p>
          <a:p>
            <a:pPr indent="-239994" defTabSz="959976">
              <a:spcBef>
                <a:spcPts val="133"/>
              </a:spcBef>
              <a:spcAft>
                <a:spcPts val="533"/>
              </a:spcAft>
              <a:buFont typeface="Arial" pitchFamily="34" charset="0"/>
            </a:pPr>
            <a:endParaRPr lang="en-CA" sz="2133" dirty="0">
              <a:latin typeface="DM Sans" pitchFamily="2" charset="0"/>
            </a:endParaRPr>
          </a:p>
          <a:p>
            <a:pPr marL="380990" indent="-239994" defTabSz="959976">
              <a:spcBef>
                <a:spcPts val="133"/>
              </a:spcBef>
              <a:spcAft>
                <a:spcPts val="533"/>
              </a:spcAft>
              <a:buFont typeface="Arial" pitchFamily="34" charset="0"/>
              <a:buChar char="•"/>
            </a:pPr>
            <a:r>
              <a:rPr lang="en-CA" sz="2133" dirty="0">
                <a:latin typeface="DM Sans" pitchFamily="2" charset="0"/>
              </a:rPr>
              <a:t>Compromised future</a:t>
            </a:r>
          </a:p>
        </p:txBody>
      </p:sp>
      <p:pic>
        <p:nvPicPr>
          <p:cNvPr id="9" name="Image 8" descr="Une image contenant noir, obscurité&#10;&#10;Description générée automatiquement">
            <a:extLst>
              <a:ext uri="{FF2B5EF4-FFF2-40B4-BE49-F238E27FC236}">
                <a16:creationId xmlns:a16="http://schemas.microsoft.com/office/drawing/2014/main" id="{ABC2579F-15F9-D998-DCB5-7C4CDA6C36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0843" y="2461213"/>
            <a:ext cx="3467459" cy="3467459"/>
          </a:xfrm>
          <a:prstGeom prst="rect">
            <a:avLst/>
          </a:prstGeom>
        </p:spPr>
      </p:pic>
      <p:sp>
        <p:nvSpPr>
          <p:cNvPr id="3" name="Espace réservé du pied de page 1">
            <a:extLst>
              <a:ext uri="{FF2B5EF4-FFF2-40B4-BE49-F238E27FC236}">
                <a16:creationId xmlns:a16="http://schemas.microsoft.com/office/drawing/2014/main" id="{5A2431B9-441E-B4B2-F127-9E05D33112B5}"/>
              </a:ext>
            </a:extLst>
          </p:cNvPr>
          <p:cNvSpPr txBox="1">
            <a:spLocks/>
          </p:cNvSpPr>
          <p:nvPr/>
        </p:nvSpPr>
        <p:spPr>
          <a:xfrm>
            <a:off x="215438" y="6479177"/>
            <a:ext cx="5279158" cy="245714"/>
          </a:xfrm>
          <a:prstGeom prst="rect">
            <a:avLst/>
          </a:prstGeom>
        </p:spPr>
        <p:txBody>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US" sz="1000" dirty="0"/>
              <a:t>© All rights reserved, </a:t>
            </a:r>
            <a:r>
              <a:rPr lang="en-US" sz="1000" dirty="0" err="1"/>
              <a:t>Fondation</a:t>
            </a:r>
            <a:r>
              <a:rPr lang="en-US" sz="1000" dirty="0"/>
              <a:t> Dr Julien, Child’s Rights Approach to Child Health,  October  2023</a:t>
            </a:r>
            <a:endParaRPr lang="en-US" sz="1000" dirty="0">
              <a:cs typeface="Helvetica" panose="020B0604020202020204" pitchFamily="34" charset="0"/>
            </a:endParaRPr>
          </a:p>
        </p:txBody>
      </p:sp>
      <p:sp>
        <p:nvSpPr>
          <p:cNvPr id="7" name="Espace réservé du contenu 6">
            <a:extLst>
              <a:ext uri="{FF2B5EF4-FFF2-40B4-BE49-F238E27FC236}">
                <a16:creationId xmlns:a16="http://schemas.microsoft.com/office/drawing/2014/main" id="{19DDE693-A0B9-E8A4-8B53-6D623F439C5D}"/>
              </a:ext>
            </a:extLst>
          </p:cNvPr>
          <p:cNvSpPr>
            <a:spLocks noGrp="1"/>
          </p:cNvSpPr>
          <p:nvPr>
            <p:ph sz="quarter" idx="19"/>
          </p:nvPr>
        </p:nvSpPr>
        <p:spPr/>
        <p:txBody>
          <a:bodyPr>
            <a:normAutofit fontScale="85000" lnSpcReduction="20000"/>
          </a:bodyPr>
          <a:lstStyle/>
          <a:p>
            <a:r>
              <a:rPr lang="fr-FR" dirty="0" err="1"/>
              <a:t>Increasing</a:t>
            </a:r>
            <a:r>
              <a:rPr lang="fr-FR" dirty="0"/>
              <a:t> </a:t>
            </a:r>
            <a:r>
              <a:rPr lang="fr-FR" dirty="0" err="1"/>
              <a:t>number</a:t>
            </a:r>
            <a:r>
              <a:rPr lang="fr-FR" dirty="0"/>
              <a:t> of </a:t>
            </a:r>
            <a:r>
              <a:rPr lang="fr-FR" dirty="0" err="1"/>
              <a:t>vulnerable</a:t>
            </a:r>
            <a:r>
              <a:rPr lang="fr-FR" dirty="0"/>
              <a:t> </a:t>
            </a:r>
            <a:r>
              <a:rPr lang="fr-FR" dirty="0" err="1"/>
              <a:t>children</a:t>
            </a:r>
            <a:r>
              <a:rPr lang="fr-FR" dirty="0"/>
              <a:t> all over the world </a:t>
            </a:r>
          </a:p>
          <a:p>
            <a:r>
              <a:rPr lang="fr-FR" dirty="0" err="1"/>
              <a:t>because</a:t>
            </a:r>
            <a:r>
              <a:rPr lang="fr-FR" dirty="0"/>
              <a:t> of </a:t>
            </a:r>
            <a:r>
              <a:rPr lang="fr-FR" dirty="0" err="1"/>
              <a:t>complex</a:t>
            </a:r>
            <a:r>
              <a:rPr lang="fr-FR" dirty="0"/>
              <a:t> trauma, cumulative </a:t>
            </a:r>
            <a:r>
              <a:rPr lang="fr-FR" dirty="0" err="1"/>
              <a:t>toxic</a:t>
            </a:r>
            <a:r>
              <a:rPr lang="fr-FR" dirty="0"/>
              <a:t> stresses and </a:t>
            </a:r>
            <a:r>
              <a:rPr lang="fr-FR" dirty="0" err="1"/>
              <a:t>adversity</a:t>
            </a:r>
            <a:endParaRPr lang="fr-FR" dirty="0"/>
          </a:p>
        </p:txBody>
      </p:sp>
    </p:spTree>
    <p:extLst>
      <p:ext uri="{BB962C8B-B14F-4D97-AF65-F5344CB8AC3E}">
        <p14:creationId xmlns:p14="http://schemas.microsoft.com/office/powerpoint/2010/main" val="5735935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Espace réservé du contenu 7" descr="ما هي صعوبات التعلم ؟ أسبابها و علاجها ؟ - تعليم جديد">
            <a:extLst>
              <a:ext uri="{FF2B5EF4-FFF2-40B4-BE49-F238E27FC236}">
                <a16:creationId xmlns:a16="http://schemas.microsoft.com/office/drawing/2014/main" id="{80910661-EBF0-814A-A372-6FF1983283A6}"/>
              </a:ext>
            </a:extLst>
          </p:cNvPr>
          <p:cNvPicPr>
            <a:picLocks noGrp="1" noChangeAspect="1"/>
          </p:cNvPicPr>
          <p:nvPr>
            <p:ph idx="1"/>
          </p:nvPr>
        </p:nvPicPr>
        <p:blipFill>
          <a:blip r:embed="rId3">
            <a:extLst>
              <a:ext uri="{837473B0-CC2E-450A-ABE3-18F120FF3D39}">
                <a1611:picAttrSrcUrl xmlns:a1611="http://schemas.microsoft.com/office/drawing/2016/11/main" r:id="rId4"/>
              </a:ext>
            </a:extLst>
          </a:blip>
          <a:stretch>
            <a:fillRect/>
          </a:stretch>
        </p:blipFill>
        <p:spPr>
          <a:xfrm>
            <a:off x="1825049" y="1197485"/>
            <a:ext cx="7488277" cy="4856035"/>
          </a:xfrm>
        </p:spPr>
      </p:pic>
      <p:sp>
        <p:nvSpPr>
          <p:cNvPr id="9" name="ZoneTexte 8">
            <a:extLst>
              <a:ext uri="{FF2B5EF4-FFF2-40B4-BE49-F238E27FC236}">
                <a16:creationId xmlns:a16="http://schemas.microsoft.com/office/drawing/2014/main" id="{8BB68D21-00F2-3440-AC25-DB62D5B76612}"/>
              </a:ext>
            </a:extLst>
          </p:cNvPr>
          <p:cNvSpPr txBox="1"/>
          <p:nvPr/>
        </p:nvSpPr>
        <p:spPr>
          <a:xfrm>
            <a:off x="6403186" y="6221479"/>
            <a:ext cx="3910271" cy="230832"/>
          </a:xfrm>
          <a:prstGeom prst="rect">
            <a:avLst/>
          </a:prstGeom>
          <a:noFill/>
        </p:spPr>
        <p:txBody>
          <a:bodyPr wrap="square" rtlCol="0">
            <a:spAutoFit/>
          </a:bodyPr>
          <a:lstStyle/>
          <a:p>
            <a:r>
              <a:rPr lang="fr-CA" sz="900" dirty="0">
                <a:hlinkClick r:id="rId4" tooltip="https://www.new-educ.com/%D9%85%D8%A7-%D9%87%D9%8A-%D8%B5%D8%B9%D9%88%D8%A8%D8%A7%D8%AA-%D8%A7%D9%84%D8%AA%D8%B9%D9%84%D9%85-%D8%A3%D8%B3%D8%A8%D8%A7%D8%A8%D9%87%D8%A7-%D8%B9%D9%84%D8%A7%D8%AC%D9%87%D8%A7"/>
              </a:rPr>
              <a:t>Cette photo</a:t>
            </a:r>
            <a:r>
              <a:rPr lang="fr-CA" sz="900" dirty="0"/>
              <a:t> par Auteur inconnu est soumise à la licence </a:t>
            </a:r>
            <a:r>
              <a:rPr lang="fr-CA" sz="900" dirty="0">
                <a:hlinkClick r:id="rId5" tooltip="https://creativecommons.org/licenses/by-nc-sa/3.0/"/>
              </a:rPr>
              <a:t>CC BY-SA-NC</a:t>
            </a:r>
            <a:endParaRPr lang="fr-CA" sz="900" dirty="0"/>
          </a:p>
        </p:txBody>
      </p:sp>
      <p:sp>
        <p:nvSpPr>
          <p:cNvPr id="10" name="Oval 12">
            <a:extLst>
              <a:ext uri="{FF2B5EF4-FFF2-40B4-BE49-F238E27FC236}">
                <a16:creationId xmlns:a16="http://schemas.microsoft.com/office/drawing/2014/main" id="{74D217AB-6BEA-494F-81E2-8D292262D238}"/>
              </a:ext>
            </a:extLst>
          </p:cNvPr>
          <p:cNvSpPr/>
          <p:nvPr/>
        </p:nvSpPr>
        <p:spPr>
          <a:xfrm>
            <a:off x="811897" y="602148"/>
            <a:ext cx="260457" cy="260457"/>
          </a:xfrm>
          <a:prstGeom prst="ellipse">
            <a:avLst/>
          </a:prstGeom>
          <a:solidFill>
            <a:schemeClr val="accent2"/>
          </a:solidFill>
          <a:ln w="1841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11" name="Oval 13">
            <a:extLst>
              <a:ext uri="{FF2B5EF4-FFF2-40B4-BE49-F238E27FC236}">
                <a16:creationId xmlns:a16="http://schemas.microsoft.com/office/drawing/2014/main" id="{3E07CBD3-9DF6-EE41-9E57-45C19D0B9317}"/>
              </a:ext>
            </a:extLst>
          </p:cNvPr>
          <p:cNvSpPr/>
          <p:nvPr/>
        </p:nvSpPr>
        <p:spPr>
          <a:xfrm>
            <a:off x="10662011" y="1021088"/>
            <a:ext cx="425887" cy="430564"/>
          </a:xfrm>
          <a:prstGeom prst="ellipse">
            <a:avLst/>
          </a:prstGeom>
          <a:solidFill>
            <a:schemeClr val="accent1"/>
          </a:solidFill>
          <a:ln w="1841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12" name="Oval 14">
            <a:extLst>
              <a:ext uri="{FF2B5EF4-FFF2-40B4-BE49-F238E27FC236}">
                <a16:creationId xmlns:a16="http://schemas.microsoft.com/office/drawing/2014/main" id="{485BFC0D-DFC0-6448-AE4C-E571D4BCE47E}"/>
              </a:ext>
            </a:extLst>
          </p:cNvPr>
          <p:cNvSpPr/>
          <p:nvPr/>
        </p:nvSpPr>
        <p:spPr>
          <a:xfrm>
            <a:off x="10104519" y="5771797"/>
            <a:ext cx="281723" cy="281723"/>
          </a:xfrm>
          <a:prstGeom prst="ellipse">
            <a:avLst/>
          </a:prstGeom>
          <a:solidFill>
            <a:schemeClr val="accent4"/>
          </a:solidFill>
          <a:ln w="1841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13" name="Oval 9">
            <a:extLst>
              <a:ext uri="{FF2B5EF4-FFF2-40B4-BE49-F238E27FC236}">
                <a16:creationId xmlns:a16="http://schemas.microsoft.com/office/drawing/2014/main" id="{F23AE78F-61A5-E24B-BF3E-2BC007BC8658}"/>
              </a:ext>
            </a:extLst>
          </p:cNvPr>
          <p:cNvSpPr/>
          <p:nvPr/>
        </p:nvSpPr>
        <p:spPr>
          <a:xfrm>
            <a:off x="460035" y="5603836"/>
            <a:ext cx="612319" cy="617643"/>
          </a:xfrm>
          <a:prstGeom prst="ellipse">
            <a:avLst/>
          </a:prstGeom>
          <a:solidFill>
            <a:srgbClr val="F8B4BF"/>
          </a:solidFill>
          <a:ln w="1841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14" name="Oval 10">
            <a:extLst>
              <a:ext uri="{FF2B5EF4-FFF2-40B4-BE49-F238E27FC236}">
                <a16:creationId xmlns:a16="http://schemas.microsoft.com/office/drawing/2014/main" id="{4D76FFB5-CC6A-BB41-B679-C25085EDCD34}"/>
              </a:ext>
            </a:extLst>
          </p:cNvPr>
          <p:cNvSpPr/>
          <p:nvPr/>
        </p:nvSpPr>
        <p:spPr>
          <a:xfrm>
            <a:off x="7100329" y="216677"/>
            <a:ext cx="837424" cy="770942"/>
          </a:xfrm>
          <a:prstGeom prst="ellipse">
            <a:avLst/>
          </a:prstGeom>
          <a:solidFill>
            <a:schemeClr val="accent6"/>
          </a:solidFill>
          <a:ln w="1841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16" name="Espace réservé du pied de page 1">
            <a:extLst>
              <a:ext uri="{FF2B5EF4-FFF2-40B4-BE49-F238E27FC236}">
                <a16:creationId xmlns:a16="http://schemas.microsoft.com/office/drawing/2014/main" id="{C95FD48D-A04F-9B56-9C04-E361DF5FC53C}"/>
              </a:ext>
            </a:extLst>
          </p:cNvPr>
          <p:cNvSpPr txBox="1">
            <a:spLocks/>
          </p:cNvSpPr>
          <p:nvPr/>
        </p:nvSpPr>
        <p:spPr>
          <a:xfrm>
            <a:off x="215438" y="6479177"/>
            <a:ext cx="5279158" cy="245714"/>
          </a:xfrm>
          <a:prstGeom prst="rect">
            <a:avLst/>
          </a:prstGeom>
        </p:spPr>
        <p:txBody>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US" sz="1000" dirty="0"/>
              <a:t>© All rights reserved, </a:t>
            </a:r>
            <a:r>
              <a:rPr lang="en-US" sz="1000" dirty="0" err="1"/>
              <a:t>Fondation</a:t>
            </a:r>
            <a:r>
              <a:rPr lang="en-US" sz="1000" dirty="0"/>
              <a:t> Dr Julien, Child’s Rights Approach to Child Health,  October 2023</a:t>
            </a:r>
            <a:endParaRPr lang="en-US" sz="1000" dirty="0">
              <a:cs typeface="Helvetica" panose="020B0604020202020204" pitchFamily="34" charset="0"/>
            </a:endParaRPr>
          </a:p>
        </p:txBody>
      </p:sp>
      <p:sp>
        <p:nvSpPr>
          <p:cNvPr id="2" name="ZoneTexte 1">
            <a:extLst>
              <a:ext uri="{FF2B5EF4-FFF2-40B4-BE49-F238E27FC236}">
                <a16:creationId xmlns:a16="http://schemas.microsoft.com/office/drawing/2014/main" id="{9584F134-EB57-6E2B-ED9A-032B73F6FB35}"/>
              </a:ext>
            </a:extLst>
          </p:cNvPr>
          <p:cNvSpPr txBox="1"/>
          <p:nvPr/>
        </p:nvSpPr>
        <p:spPr>
          <a:xfrm>
            <a:off x="2479963" y="623455"/>
            <a:ext cx="3754581" cy="461665"/>
          </a:xfrm>
          <a:prstGeom prst="rect">
            <a:avLst/>
          </a:prstGeom>
          <a:noFill/>
        </p:spPr>
        <p:txBody>
          <a:bodyPr wrap="square" rtlCol="0">
            <a:spAutoFit/>
          </a:bodyPr>
          <a:lstStyle/>
          <a:p>
            <a:r>
              <a:rPr lang="fr-FR" dirty="0" err="1"/>
              <a:t>Some</a:t>
            </a:r>
            <a:r>
              <a:rPr lang="fr-FR" dirty="0"/>
              <a:t> </a:t>
            </a:r>
            <a:r>
              <a:rPr lang="fr-FR" dirty="0" err="1"/>
              <a:t>serious</a:t>
            </a:r>
            <a:r>
              <a:rPr lang="fr-FR" dirty="0"/>
              <a:t> </a:t>
            </a:r>
            <a:r>
              <a:rPr lang="fr-FR" b="1" dirty="0" err="1"/>
              <a:t>consequences</a:t>
            </a:r>
            <a:endParaRPr lang="fr-FR" b="1" dirty="0"/>
          </a:p>
        </p:txBody>
      </p:sp>
    </p:spTree>
    <p:extLst>
      <p:ext uri="{BB962C8B-B14F-4D97-AF65-F5344CB8AC3E}">
        <p14:creationId xmlns:p14="http://schemas.microsoft.com/office/powerpoint/2010/main" val="24241445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 14">
            <a:extLst>
              <a:ext uri="{FF2B5EF4-FFF2-40B4-BE49-F238E27FC236}">
                <a16:creationId xmlns:a16="http://schemas.microsoft.com/office/drawing/2014/main" id="{18A812A4-5562-4D0D-8946-B20C10896FAC}"/>
              </a:ext>
            </a:extLst>
          </p:cNvPr>
          <p:cNvPicPr/>
          <p:nvPr>
            <p:custDataLst>
              <p:tags r:id="rId1"/>
            </p:custDataLst>
          </p:nvPr>
        </p:nvPicPr>
        <p:blipFill>
          <a:blip r:embed="rId5">
            <a:extLst>
              <a:ext uri="{28A0092B-C50C-407E-A947-70E740481C1C}">
                <a14:useLocalDpi xmlns:a14="http://schemas.microsoft.com/office/drawing/2010/main" val="0"/>
              </a:ext>
            </a:extLst>
          </a:blip>
          <a:stretch>
            <a:fillRect/>
          </a:stretch>
        </p:blipFill>
        <p:spPr>
          <a:xfrm>
            <a:off x="1703762" y="1722532"/>
            <a:ext cx="8784976" cy="4464496"/>
          </a:xfrm>
          <a:prstGeom prst="rect">
            <a:avLst/>
          </a:prstGeom>
        </p:spPr>
      </p:pic>
      <p:sp>
        <p:nvSpPr>
          <p:cNvPr id="7" name="Titre 1">
            <a:extLst>
              <a:ext uri="{FF2B5EF4-FFF2-40B4-BE49-F238E27FC236}">
                <a16:creationId xmlns:a16="http://schemas.microsoft.com/office/drawing/2014/main" id="{B93CC82C-CB07-4634-8D65-1C0E13F6A88B}"/>
              </a:ext>
            </a:extLst>
          </p:cNvPr>
          <p:cNvSpPr>
            <a:spLocks noGrp="1"/>
          </p:cNvSpPr>
          <p:nvPr>
            <p:ph type="title"/>
          </p:nvPr>
        </p:nvSpPr>
        <p:spPr>
          <a:xfrm>
            <a:off x="1703762" y="431800"/>
            <a:ext cx="8964238" cy="1290732"/>
          </a:xfrm>
        </p:spPr>
        <p:txBody>
          <a:bodyPr>
            <a:noAutofit/>
          </a:bodyPr>
          <a:lstStyle/>
          <a:p>
            <a:br>
              <a:rPr lang="en-CA" sz="2800" b="1" dirty="0">
                <a:latin typeface="+mn-lt"/>
              </a:rPr>
            </a:br>
            <a:r>
              <a:rPr lang="en-CA" sz="2800" b="1" dirty="0">
                <a:latin typeface="+mn-lt"/>
              </a:rPr>
              <a:t>Early adversity affects the child’s development to adulthood - as Reflected by the </a:t>
            </a:r>
            <a:r>
              <a:rPr lang="en-CA" sz="2800" b="1" dirty="0">
                <a:solidFill>
                  <a:prstClr val="black"/>
                </a:solidFill>
                <a:latin typeface="+mn-lt"/>
              </a:rPr>
              <a:t>Centre of Developing Child</a:t>
            </a:r>
            <a:r>
              <a:rPr lang="en-CA" sz="2800" dirty="0">
                <a:solidFill>
                  <a:prstClr val="black"/>
                </a:solidFill>
                <a:latin typeface="+mn-lt"/>
              </a:rPr>
              <a:t> </a:t>
            </a:r>
            <a:r>
              <a:rPr lang="en-CA" sz="2000" dirty="0">
                <a:solidFill>
                  <a:prstClr val="black"/>
                </a:solidFill>
                <a:latin typeface="+mn-lt"/>
              </a:rPr>
              <a:t>Harvard University, 2013</a:t>
            </a:r>
            <a:endParaRPr lang="en-CA" sz="2000" b="1" dirty="0">
              <a:latin typeface="+mn-lt"/>
            </a:endParaRPr>
          </a:p>
        </p:txBody>
      </p:sp>
      <p:sp>
        <p:nvSpPr>
          <p:cNvPr id="9" name="ZoneTexte 8">
            <a:extLst>
              <a:ext uri="{FF2B5EF4-FFF2-40B4-BE49-F238E27FC236}">
                <a16:creationId xmlns:a16="http://schemas.microsoft.com/office/drawing/2014/main" id="{7D5AD934-81BC-2544-A50F-9E285831A727}"/>
              </a:ext>
            </a:extLst>
          </p:cNvPr>
          <p:cNvSpPr txBox="1"/>
          <p:nvPr>
            <p:custDataLst>
              <p:tags r:id="rId2"/>
            </p:custDataLst>
          </p:nvPr>
        </p:nvSpPr>
        <p:spPr>
          <a:xfrm>
            <a:off x="1873188" y="6381329"/>
            <a:ext cx="6120680" cy="276999"/>
          </a:xfrm>
          <a:prstGeom prst="rect">
            <a:avLst/>
          </a:prstGeom>
          <a:noFill/>
        </p:spPr>
        <p:txBody>
          <a:bodyPr wrap="square" rtlCol="0">
            <a:spAutoFit/>
          </a:bodyPr>
          <a:lstStyle/>
          <a:p>
            <a:r>
              <a:rPr lang="en-CA" sz="1200" dirty="0">
                <a:solidFill>
                  <a:schemeClr val="tx1">
                    <a:lumMod val="65000"/>
                    <a:lumOff val="35000"/>
                  </a:schemeClr>
                </a:solidFill>
                <a:latin typeface="Helvetica" pitchFamily="34" charset="0"/>
                <a:cs typeface="Helvetica" pitchFamily="34" charset="0"/>
              </a:rPr>
              <a:t>© All rights reserved, </a:t>
            </a:r>
            <a:r>
              <a:rPr lang="en-CA" sz="1200" dirty="0" err="1">
                <a:solidFill>
                  <a:schemeClr val="tx1">
                    <a:lumMod val="65000"/>
                    <a:lumOff val="35000"/>
                  </a:schemeClr>
                </a:solidFill>
                <a:latin typeface="Helvetica" pitchFamily="34" charset="0"/>
                <a:cs typeface="Helvetica" pitchFamily="34" charset="0"/>
              </a:rPr>
              <a:t>Fondation</a:t>
            </a:r>
            <a:r>
              <a:rPr lang="en-CA" sz="1200" dirty="0">
                <a:solidFill>
                  <a:schemeClr val="tx1">
                    <a:lumMod val="65000"/>
                    <a:lumOff val="35000"/>
                  </a:schemeClr>
                </a:solidFill>
                <a:latin typeface="Helvetica" pitchFamily="34" charset="0"/>
                <a:cs typeface="Helvetica" pitchFamily="34" charset="0"/>
              </a:rPr>
              <a:t> </a:t>
            </a:r>
            <a:r>
              <a:rPr lang="en-CA" sz="1200" dirty="0" err="1">
                <a:solidFill>
                  <a:schemeClr val="tx1">
                    <a:lumMod val="65000"/>
                    <a:lumOff val="35000"/>
                  </a:schemeClr>
                </a:solidFill>
                <a:latin typeface="Helvetica" pitchFamily="34" charset="0"/>
                <a:cs typeface="Helvetica" pitchFamily="34" charset="0"/>
              </a:rPr>
              <a:t>Dr</a:t>
            </a:r>
            <a:r>
              <a:rPr lang="en-CA" sz="1200" dirty="0">
                <a:solidFill>
                  <a:schemeClr val="tx1">
                    <a:lumMod val="65000"/>
                    <a:lumOff val="35000"/>
                  </a:schemeClr>
                </a:solidFill>
                <a:latin typeface="Helvetica" pitchFamily="34" charset="0"/>
                <a:cs typeface="Helvetica" pitchFamily="34" charset="0"/>
              </a:rPr>
              <a:t> Julien, Best Brains Exchange, October 2018</a:t>
            </a:r>
          </a:p>
        </p:txBody>
      </p:sp>
      <p:graphicFrame>
        <p:nvGraphicFramePr>
          <p:cNvPr id="12" name="Tableau 11">
            <a:extLst>
              <a:ext uri="{FF2B5EF4-FFF2-40B4-BE49-F238E27FC236}">
                <a16:creationId xmlns:a16="http://schemas.microsoft.com/office/drawing/2014/main" id="{0D5D9526-86AE-D441-9613-3E52799E8177}"/>
              </a:ext>
            </a:extLst>
          </p:cNvPr>
          <p:cNvGraphicFramePr>
            <a:graphicFrameLocks noGrp="1"/>
          </p:cNvGraphicFramePr>
          <p:nvPr/>
        </p:nvGraphicFramePr>
        <p:xfrm>
          <a:off x="1524000" y="0"/>
          <a:ext cx="9144000" cy="342900"/>
        </p:xfrm>
        <a:graphic>
          <a:graphicData uri="http://schemas.openxmlformats.org/drawingml/2006/table">
            <a:tbl>
              <a:tblPr firstRow="1" bandRow="1"/>
              <a:tblGrid>
                <a:gridCol w="2683239">
                  <a:extLst>
                    <a:ext uri="{9D8B030D-6E8A-4147-A177-3AD203B41FA5}">
                      <a16:colId xmlns:a16="http://schemas.microsoft.com/office/drawing/2014/main" val="2079925308"/>
                    </a:ext>
                  </a:extLst>
                </a:gridCol>
                <a:gridCol w="3527833">
                  <a:extLst>
                    <a:ext uri="{9D8B030D-6E8A-4147-A177-3AD203B41FA5}">
                      <a16:colId xmlns:a16="http://schemas.microsoft.com/office/drawing/2014/main" val="1604523020"/>
                    </a:ext>
                  </a:extLst>
                </a:gridCol>
                <a:gridCol w="2932928">
                  <a:extLst>
                    <a:ext uri="{9D8B030D-6E8A-4147-A177-3AD203B41FA5}">
                      <a16:colId xmlns:a16="http://schemas.microsoft.com/office/drawing/2014/main" val="3537423965"/>
                    </a:ext>
                  </a:extLst>
                </a:gridCol>
              </a:tblGrid>
              <a:tr h="247128">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900" b="1" dirty="0">
                          <a:ln>
                            <a:noFill/>
                          </a:ln>
                          <a:solidFill>
                            <a:schemeClr val="tx1"/>
                          </a:solidFill>
                        </a:rPr>
                        <a:t>The tragedy</a:t>
                      </a:r>
                    </a:p>
                    <a:p>
                      <a:endParaRPr lang="en-US" sz="900" dirty="0">
                        <a:ln>
                          <a:noFill/>
                        </a:ln>
                        <a:solidFill>
                          <a:schemeClr val="tx1">
                            <a:lumMod val="50000"/>
                            <a:lumOff val="50000"/>
                          </a:schemeClr>
                        </a:solidFill>
                      </a:endParaRPr>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70AD47"/>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r>
                        <a:rPr lang="en-US" sz="900" b="1" dirty="0">
                          <a:ln>
                            <a:noFill/>
                          </a:ln>
                          <a:solidFill>
                            <a:schemeClr val="tx1">
                              <a:lumMod val="50000"/>
                              <a:lumOff val="50000"/>
                            </a:schemeClr>
                          </a:solidFill>
                        </a:rPr>
                        <a:t>The Canadian model of community social pediatrics</a:t>
                      </a:r>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E7E6E6">
                        <a:lumMod val="90000"/>
                      </a:srgbClr>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r>
                        <a:rPr lang="en-US" sz="900" dirty="0">
                          <a:ln>
                            <a:noFill/>
                          </a:ln>
                          <a:solidFill>
                            <a:schemeClr val="tx1">
                              <a:lumMod val="50000"/>
                              <a:lumOff val="50000"/>
                            </a:schemeClr>
                          </a:solidFill>
                        </a:rPr>
                        <a:t>The impact &amp; extent of community social pediatrics</a:t>
                      </a:r>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E7E6E6">
                        <a:lumMod val="90000"/>
                      </a:srgbClr>
                    </a:solidFill>
                  </a:tcPr>
                </a:tc>
                <a:extLst>
                  <a:ext uri="{0D108BD9-81ED-4DB2-BD59-A6C34878D82A}">
                    <a16:rowId xmlns:a16="http://schemas.microsoft.com/office/drawing/2014/main" val="426660161"/>
                  </a:ext>
                </a:extLst>
              </a:tr>
            </a:tbl>
          </a:graphicData>
        </a:graphic>
      </p:graphicFrame>
    </p:spTree>
    <p:extLst>
      <p:ext uri="{BB962C8B-B14F-4D97-AF65-F5344CB8AC3E}">
        <p14:creationId xmlns:p14="http://schemas.microsoft.com/office/powerpoint/2010/main" val="21691842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E586197-7E94-4702-9E89-ED83E3D575D0}"/>
              </a:ext>
            </a:extLst>
          </p:cNvPr>
          <p:cNvSpPr>
            <a:spLocks noGrp="1"/>
          </p:cNvSpPr>
          <p:nvPr>
            <p:ph type="title"/>
          </p:nvPr>
        </p:nvSpPr>
        <p:spPr>
          <a:xfrm>
            <a:off x="609600" y="286871"/>
            <a:ext cx="10982987" cy="908424"/>
          </a:xfrm>
        </p:spPr>
        <p:txBody>
          <a:bodyPr vert="horz" lIns="121920" tIns="60960" rIns="121920" bIns="60960" rtlCol="0" anchor="b">
            <a:normAutofit/>
          </a:bodyPr>
          <a:lstStyle/>
          <a:p>
            <a:r>
              <a:rPr lang="en-CA" sz="3733"/>
              <a:t>The Issue</a:t>
            </a:r>
          </a:p>
        </p:txBody>
      </p:sp>
      <p:sp>
        <p:nvSpPr>
          <p:cNvPr id="5" name="Espace réservé du numéro de diapositive 4">
            <a:extLst>
              <a:ext uri="{FF2B5EF4-FFF2-40B4-BE49-F238E27FC236}">
                <a16:creationId xmlns:a16="http://schemas.microsoft.com/office/drawing/2014/main" id="{306756EB-A848-46D0-A1BC-A2911D1A2B0A}"/>
              </a:ext>
            </a:extLst>
          </p:cNvPr>
          <p:cNvSpPr>
            <a:spLocks noGrp="1"/>
          </p:cNvSpPr>
          <p:nvPr>
            <p:ph type="sldNum" sz="quarter" idx="11"/>
          </p:nvPr>
        </p:nvSpPr>
        <p:spPr>
          <a:xfrm>
            <a:off x="11088555" y="6174763"/>
            <a:ext cx="504032" cy="365125"/>
          </a:xfrm>
        </p:spPr>
        <p:txBody>
          <a:bodyPr anchor="ctr">
            <a:normAutofit fontScale="85000" lnSpcReduction="20000"/>
          </a:bodyPr>
          <a:lstStyle/>
          <a:p>
            <a:pPr>
              <a:spcAft>
                <a:spcPts val="800"/>
              </a:spcAft>
            </a:pPr>
            <a:fld id="{B61EB2ED-C2A8-4ED6-A438-7354FE989FEF}" type="slidenum">
              <a:rPr lang="fr-CA" smtClean="0"/>
              <a:pPr>
                <a:spcAft>
                  <a:spcPts val="800"/>
                </a:spcAft>
              </a:pPr>
              <a:t>8</a:t>
            </a:fld>
            <a:endParaRPr lang="fr-CA"/>
          </a:p>
        </p:txBody>
      </p:sp>
      <p:sp>
        <p:nvSpPr>
          <p:cNvPr id="16" name="Content Placeholder 5">
            <a:extLst>
              <a:ext uri="{FF2B5EF4-FFF2-40B4-BE49-F238E27FC236}">
                <a16:creationId xmlns:a16="http://schemas.microsoft.com/office/drawing/2014/main" id="{E585301A-5E02-EA9E-123C-1573D40F8EED}"/>
              </a:ext>
            </a:extLst>
          </p:cNvPr>
          <p:cNvSpPr>
            <a:spLocks noGrp="1"/>
          </p:cNvSpPr>
          <p:nvPr>
            <p:ph sz="quarter" idx="19"/>
          </p:nvPr>
        </p:nvSpPr>
        <p:spPr>
          <a:xfrm>
            <a:off x="609600" y="1285105"/>
            <a:ext cx="10962216" cy="365127"/>
          </a:xfrm>
        </p:spPr>
        <p:txBody>
          <a:bodyPr>
            <a:noAutofit/>
          </a:bodyPr>
          <a:lstStyle/>
          <a:p>
            <a:r>
              <a:rPr lang="en-CA" sz="2400" dirty="0">
                <a:latin typeface="DM Sans" pitchFamily="2" charset="0"/>
              </a:rPr>
              <a:t>Repairing at high-cost vs preventing at low cost</a:t>
            </a:r>
          </a:p>
        </p:txBody>
      </p:sp>
      <p:sp>
        <p:nvSpPr>
          <p:cNvPr id="7" name="ZoneTexte 6">
            <a:extLst>
              <a:ext uri="{FF2B5EF4-FFF2-40B4-BE49-F238E27FC236}">
                <a16:creationId xmlns:a16="http://schemas.microsoft.com/office/drawing/2014/main" id="{9D31850C-267D-EB45-170F-2ABE42788450}"/>
              </a:ext>
            </a:extLst>
          </p:cNvPr>
          <p:cNvSpPr txBox="1"/>
          <p:nvPr/>
        </p:nvSpPr>
        <p:spPr>
          <a:xfrm>
            <a:off x="6167121" y="2063443"/>
            <a:ext cx="4671481" cy="4111320"/>
          </a:xfrm>
          <a:prstGeom prst="rect">
            <a:avLst/>
          </a:prstGeom>
          <a:ln>
            <a:solidFill>
              <a:schemeClr val="bg1"/>
            </a:solidFill>
          </a:ln>
        </p:spPr>
        <p:txBody>
          <a:bodyPr vert="horz" lIns="121920" tIns="60960" rIns="121920" bIns="60960" rtlCol="0">
            <a:normAutofit/>
          </a:bodyPr>
          <a:lstStyle/>
          <a:p>
            <a:pPr indent="-239994" defTabSz="959976">
              <a:spcBef>
                <a:spcPts val="133"/>
              </a:spcBef>
              <a:spcAft>
                <a:spcPts val="533"/>
              </a:spcAft>
            </a:pPr>
            <a:endParaRPr lang="en-CA" sz="2133" i="1" dirty="0">
              <a:latin typeface="DM Sans" pitchFamily="2" charset="0"/>
            </a:endParaRPr>
          </a:p>
          <a:p>
            <a:pPr indent="-239994" defTabSz="959976">
              <a:spcBef>
                <a:spcPts val="133"/>
              </a:spcBef>
              <a:spcAft>
                <a:spcPts val="533"/>
              </a:spcAft>
            </a:pPr>
            <a:endParaRPr lang="en-CA" sz="2133" i="1" dirty="0">
              <a:latin typeface="DM Sans" pitchFamily="2" charset="0"/>
            </a:endParaRPr>
          </a:p>
          <a:p>
            <a:pPr indent="-239994" defTabSz="959976">
              <a:spcBef>
                <a:spcPts val="133"/>
              </a:spcBef>
              <a:spcAft>
                <a:spcPts val="533"/>
              </a:spcAft>
            </a:pPr>
            <a:r>
              <a:rPr lang="en-CA" sz="2133" i="1" dirty="0">
                <a:latin typeface="DM Sans" pitchFamily="2" charset="0"/>
              </a:rPr>
              <a:t>“It is easier to build strong children….then to repair broken men.” </a:t>
            </a:r>
          </a:p>
          <a:p>
            <a:pPr indent="-239994" defTabSz="959976">
              <a:spcBef>
                <a:spcPts val="133"/>
              </a:spcBef>
              <a:spcAft>
                <a:spcPts val="533"/>
              </a:spcAft>
            </a:pPr>
            <a:r>
              <a:rPr lang="en-CA" sz="2133" dirty="0">
                <a:latin typeface="DM Sans" pitchFamily="2" charset="0"/>
              </a:rPr>
              <a:t>- Frederick Douglass</a:t>
            </a:r>
          </a:p>
        </p:txBody>
      </p:sp>
      <p:pic>
        <p:nvPicPr>
          <p:cNvPr id="6" name="Espace réservé pour une image  5" descr="Vancouver Presentation_2023.pptx - PowerPoint">
            <a:extLst>
              <a:ext uri="{FF2B5EF4-FFF2-40B4-BE49-F238E27FC236}">
                <a16:creationId xmlns:a16="http://schemas.microsoft.com/office/drawing/2014/main" id="{DC1E9397-89C4-B995-AC57-FDD300CAD52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1353399" y="2063443"/>
            <a:ext cx="4142371" cy="4111319"/>
          </a:xfrm>
          <a:prstGeom prst="rect">
            <a:avLst/>
          </a:prstGeom>
        </p:spPr>
      </p:pic>
      <p:sp>
        <p:nvSpPr>
          <p:cNvPr id="3" name="Espace réservé du pied de page 1">
            <a:extLst>
              <a:ext uri="{FF2B5EF4-FFF2-40B4-BE49-F238E27FC236}">
                <a16:creationId xmlns:a16="http://schemas.microsoft.com/office/drawing/2014/main" id="{034930A7-882F-98BA-2867-884BD11C4254}"/>
              </a:ext>
            </a:extLst>
          </p:cNvPr>
          <p:cNvSpPr txBox="1">
            <a:spLocks noGrp="1"/>
          </p:cNvSpPr>
          <p:nvPr>
            <p:ph type="ftr" sz="quarter" idx="10"/>
          </p:nvPr>
        </p:nvSpPr>
        <p:spPr>
          <a:xfrm>
            <a:off x="5495770" y="6175375"/>
            <a:ext cx="5516718" cy="365125"/>
          </a:xfrm>
          <a:prstGeom prst="rect">
            <a:avLst/>
          </a:prstGeom>
        </p:spPr>
        <p:txBody>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US" sz="1000" dirty="0"/>
              <a:t>© All rights reserved, </a:t>
            </a:r>
            <a:r>
              <a:rPr lang="en-US" sz="1000" dirty="0" err="1"/>
              <a:t>Fondation</a:t>
            </a:r>
            <a:r>
              <a:rPr lang="en-US" sz="1000" dirty="0"/>
              <a:t> Dr Julien, Child’s Rights Approach to Child Health,  October  2023</a:t>
            </a:r>
            <a:endParaRPr lang="en-US" sz="1000" dirty="0">
              <a:cs typeface="Helvetica" panose="020B0604020202020204" pitchFamily="34" charset="0"/>
            </a:endParaRPr>
          </a:p>
        </p:txBody>
      </p:sp>
    </p:spTree>
    <p:extLst>
      <p:ext uri="{BB962C8B-B14F-4D97-AF65-F5344CB8AC3E}">
        <p14:creationId xmlns:p14="http://schemas.microsoft.com/office/powerpoint/2010/main" val="38186365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E586197-7E94-4702-9E89-ED83E3D575D0}"/>
              </a:ext>
            </a:extLst>
          </p:cNvPr>
          <p:cNvSpPr>
            <a:spLocks noGrp="1"/>
          </p:cNvSpPr>
          <p:nvPr>
            <p:ph type="title"/>
          </p:nvPr>
        </p:nvSpPr>
        <p:spPr>
          <a:xfrm>
            <a:off x="609600" y="286871"/>
            <a:ext cx="10982987" cy="1125904"/>
          </a:xfrm>
        </p:spPr>
        <p:txBody>
          <a:bodyPr vert="horz" lIns="121920" tIns="60960" rIns="121920" bIns="60960" rtlCol="0" anchor="b">
            <a:normAutofit/>
          </a:bodyPr>
          <a:lstStyle/>
          <a:p>
            <a:r>
              <a:rPr lang="en-CA" sz="3733" dirty="0"/>
              <a:t>A Child’s Right approach to Health is…</a:t>
            </a:r>
          </a:p>
        </p:txBody>
      </p:sp>
      <p:sp>
        <p:nvSpPr>
          <p:cNvPr id="6" name="ZoneTexte 5">
            <a:extLst>
              <a:ext uri="{FF2B5EF4-FFF2-40B4-BE49-F238E27FC236}">
                <a16:creationId xmlns:a16="http://schemas.microsoft.com/office/drawing/2014/main" id="{3E4DADD8-B259-1692-6A14-E40E8098E3BD}"/>
              </a:ext>
            </a:extLst>
          </p:cNvPr>
          <p:cNvSpPr txBox="1"/>
          <p:nvPr/>
        </p:nvSpPr>
        <p:spPr>
          <a:xfrm>
            <a:off x="599413" y="2324748"/>
            <a:ext cx="5400576" cy="3744000"/>
          </a:xfrm>
          <a:prstGeom prst="rect">
            <a:avLst/>
          </a:prstGeom>
        </p:spPr>
        <p:txBody>
          <a:bodyPr vert="horz" lIns="121920" tIns="60960" rIns="121920" bIns="60960" rtlCol="0">
            <a:normAutofit/>
          </a:bodyPr>
          <a:lstStyle/>
          <a:p>
            <a:pPr indent="-239994" defTabSz="959976">
              <a:spcBef>
                <a:spcPts val="133"/>
              </a:spcBef>
              <a:spcAft>
                <a:spcPts val="533"/>
              </a:spcAft>
              <a:buFont typeface="Arial" pitchFamily="34" charset="0"/>
            </a:pPr>
            <a:r>
              <a:rPr lang="en-CA" sz="2133">
                <a:latin typeface="DM Sans" pitchFamily="2" charset="0"/>
              </a:rPr>
              <a:t>“…interdependent with other rights and requires that the design of medical interventions and delivery strategies to address their health needs be holistic and integrated with the work undertaken by other disciplines if they are to be effective and sustainable.”  </a:t>
            </a:r>
          </a:p>
          <a:p>
            <a:pPr indent="-239994" defTabSz="959976">
              <a:spcBef>
                <a:spcPts val="133"/>
              </a:spcBef>
              <a:spcAft>
                <a:spcPts val="533"/>
              </a:spcAft>
              <a:buFont typeface="Arial" pitchFamily="34" charset="0"/>
            </a:pPr>
            <a:endParaRPr lang="en-CA" sz="2133">
              <a:latin typeface="DM Sans" pitchFamily="2" charset="0"/>
            </a:endParaRPr>
          </a:p>
          <a:p>
            <a:pPr indent="-239994" defTabSz="959976">
              <a:spcBef>
                <a:spcPts val="133"/>
              </a:spcBef>
              <a:spcAft>
                <a:spcPts val="533"/>
              </a:spcAft>
              <a:buFont typeface="Arial" pitchFamily="34" charset="0"/>
            </a:pPr>
            <a:r>
              <a:rPr lang="en-CA" sz="2133">
                <a:latin typeface="DM Sans" pitchFamily="2" charset="0"/>
              </a:rPr>
              <a:t>(John Tobin, 2011)</a:t>
            </a:r>
          </a:p>
        </p:txBody>
      </p:sp>
      <p:sp>
        <p:nvSpPr>
          <p:cNvPr id="5" name="Espace réservé du numéro de diapositive 4">
            <a:extLst>
              <a:ext uri="{FF2B5EF4-FFF2-40B4-BE49-F238E27FC236}">
                <a16:creationId xmlns:a16="http://schemas.microsoft.com/office/drawing/2014/main" id="{306756EB-A848-46D0-A1BC-A2911D1A2B0A}"/>
              </a:ext>
            </a:extLst>
          </p:cNvPr>
          <p:cNvSpPr>
            <a:spLocks noGrp="1"/>
          </p:cNvSpPr>
          <p:nvPr>
            <p:ph type="sldNum" sz="quarter" idx="11"/>
          </p:nvPr>
        </p:nvSpPr>
        <p:spPr>
          <a:xfrm>
            <a:off x="11088555" y="6174763"/>
            <a:ext cx="504032" cy="365125"/>
          </a:xfrm>
        </p:spPr>
        <p:txBody>
          <a:bodyPr anchor="ctr">
            <a:normAutofit fontScale="85000" lnSpcReduction="20000"/>
          </a:bodyPr>
          <a:lstStyle/>
          <a:p>
            <a:pPr>
              <a:spcAft>
                <a:spcPts val="800"/>
              </a:spcAft>
            </a:pPr>
            <a:fld id="{B61EB2ED-C2A8-4ED6-A438-7354FE989FEF}" type="slidenum">
              <a:rPr lang="fr-CA" smtClean="0"/>
              <a:pPr>
                <a:spcAft>
                  <a:spcPts val="800"/>
                </a:spcAft>
              </a:pPr>
              <a:t>9</a:t>
            </a:fld>
            <a:endParaRPr lang="fr-CA"/>
          </a:p>
        </p:txBody>
      </p:sp>
      <p:pic>
        <p:nvPicPr>
          <p:cNvPr id="10" name="Image 9" descr="Une image contenant noir, obscurité&#10;&#10;Description générée automatiquement">
            <a:extLst>
              <a:ext uri="{FF2B5EF4-FFF2-40B4-BE49-F238E27FC236}">
                <a16:creationId xmlns:a16="http://schemas.microsoft.com/office/drawing/2014/main" id="{94968FB9-E78C-594F-0D28-3EACEEAFB7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96922" y="907176"/>
            <a:ext cx="5043649" cy="5043649"/>
          </a:xfrm>
          <a:prstGeom prst="rect">
            <a:avLst/>
          </a:prstGeom>
        </p:spPr>
      </p:pic>
      <p:sp>
        <p:nvSpPr>
          <p:cNvPr id="3" name="Espace réservé du pied de page 1">
            <a:extLst>
              <a:ext uri="{FF2B5EF4-FFF2-40B4-BE49-F238E27FC236}">
                <a16:creationId xmlns:a16="http://schemas.microsoft.com/office/drawing/2014/main" id="{3E1CBACB-80C0-3C07-B236-D945A806A5C1}"/>
              </a:ext>
            </a:extLst>
          </p:cNvPr>
          <p:cNvSpPr txBox="1">
            <a:spLocks/>
          </p:cNvSpPr>
          <p:nvPr/>
        </p:nvSpPr>
        <p:spPr>
          <a:xfrm>
            <a:off x="215438" y="6479177"/>
            <a:ext cx="5279158" cy="245714"/>
          </a:xfrm>
          <a:prstGeom prst="rect">
            <a:avLst/>
          </a:prstGeom>
        </p:spPr>
        <p:txBody>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US" sz="1000" dirty="0"/>
              <a:t>© All rights reserved, </a:t>
            </a:r>
            <a:r>
              <a:rPr lang="en-US" sz="1000" dirty="0" err="1"/>
              <a:t>Fondation</a:t>
            </a:r>
            <a:r>
              <a:rPr lang="en-US" sz="1000" dirty="0"/>
              <a:t> Dr Julien, Child’s Rights Approach to Child Health,  October  2023</a:t>
            </a:r>
            <a:endParaRPr lang="en-US" sz="1000" dirty="0">
              <a:cs typeface="Helvetica" panose="020B0604020202020204" pitchFamily="34" charset="0"/>
            </a:endParaRPr>
          </a:p>
        </p:txBody>
      </p:sp>
    </p:spTree>
    <p:extLst>
      <p:ext uri="{BB962C8B-B14F-4D97-AF65-F5344CB8AC3E}">
        <p14:creationId xmlns:p14="http://schemas.microsoft.com/office/powerpoint/2010/main" val="282285939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16"/>
</p:tagLst>
</file>

<file path=ppt/tags/tag11.xml><?xml version="1.0" encoding="utf-8"?>
<p:tagLst xmlns:a="http://schemas.openxmlformats.org/drawingml/2006/main" xmlns:r="http://schemas.openxmlformats.org/officeDocument/2006/relationships" xmlns:p="http://schemas.openxmlformats.org/presentationml/2006/main">
  <p:tag name="NUM" val="17"/>
</p:tagLst>
</file>

<file path=ppt/tags/tag12.xml><?xml version="1.0" encoding="utf-8"?>
<p:tagLst xmlns:a="http://schemas.openxmlformats.org/drawingml/2006/main" xmlns:r="http://schemas.openxmlformats.org/officeDocument/2006/relationships" xmlns:p="http://schemas.openxmlformats.org/presentationml/2006/main">
  <p:tag name="NUM" val="22"/>
</p:tagLst>
</file>

<file path=ppt/tags/tag13.xml><?xml version="1.0" encoding="utf-8"?>
<p:tagLst xmlns:a="http://schemas.openxmlformats.org/drawingml/2006/main" xmlns:r="http://schemas.openxmlformats.org/officeDocument/2006/relationships" xmlns:p="http://schemas.openxmlformats.org/presentationml/2006/main">
  <p:tag name="NUM" val="24"/>
</p:tagLst>
</file>

<file path=ppt/tags/tag14.xml><?xml version="1.0" encoding="utf-8"?>
<p:tagLst xmlns:a="http://schemas.openxmlformats.org/drawingml/2006/main" xmlns:r="http://schemas.openxmlformats.org/officeDocument/2006/relationships" xmlns:p="http://schemas.openxmlformats.org/presentationml/2006/main">
  <p:tag name="NUM" val="8"/>
</p:tagLst>
</file>

<file path=ppt/tags/tag15.xml><?xml version="1.0" encoding="utf-8"?>
<p:tagLst xmlns:a="http://schemas.openxmlformats.org/drawingml/2006/main" xmlns:r="http://schemas.openxmlformats.org/officeDocument/2006/relationships" xmlns:p="http://schemas.openxmlformats.org/presentationml/2006/main">
  <p:tag name="NUM" val="22"/>
</p:tagLst>
</file>

<file path=ppt/tags/tag16.xml><?xml version="1.0" encoding="utf-8"?>
<p:tagLst xmlns:a="http://schemas.openxmlformats.org/drawingml/2006/main" xmlns:r="http://schemas.openxmlformats.org/officeDocument/2006/relationships" xmlns:p="http://schemas.openxmlformats.org/presentationml/2006/main">
  <p:tag name="NUM" val="22"/>
</p:tagLst>
</file>

<file path=ppt/tags/tag17.xml><?xml version="1.0" encoding="utf-8"?>
<p:tagLst xmlns:a="http://schemas.openxmlformats.org/drawingml/2006/main" xmlns:r="http://schemas.openxmlformats.org/officeDocument/2006/relationships" xmlns:p="http://schemas.openxmlformats.org/presentationml/2006/main">
  <p:tag name="NUM" val="24"/>
</p:tagLst>
</file>

<file path=ppt/tags/tag18.xml><?xml version="1.0" encoding="utf-8"?>
<p:tagLst xmlns:a="http://schemas.openxmlformats.org/drawingml/2006/main" xmlns:r="http://schemas.openxmlformats.org/officeDocument/2006/relationships" xmlns:p="http://schemas.openxmlformats.org/presentationml/2006/main">
  <p:tag name="NUM" val="2"/>
</p:tagLst>
</file>

<file path=ppt/tags/tag19.xml><?xml version="1.0" encoding="utf-8"?>
<p:tagLst xmlns:a="http://schemas.openxmlformats.org/drawingml/2006/main" xmlns:r="http://schemas.openxmlformats.org/officeDocument/2006/relationships" xmlns:p="http://schemas.openxmlformats.org/presentationml/2006/main">
  <p:tag name="NUM" val="1"/>
</p:tagLst>
</file>

<file path=ppt/tags/tag2.xml><?xml version="1.0" encoding="utf-8"?>
<p:tagLst xmlns:a="http://schemas.openxmlformats.org/drawingml/2006/main" xmlns:r="http://schemas.openxmlformats.org/officeDocument/2006/relationships" xmlns:p="http://schemas.openxmlformats.org/presentationml/2006/main">
  <p:tag name="NUM" val="1"/>
</p:tagLst>
</file>

<file path=ppt/tags/tag20.xml><?xml version="1.0" encoding="utf-8"?>
<p:tagLst xmlns:a="http://schemas.openxmlformats.org/drawingml/2006/main" xmlns:r="http://schemas.openxmlformats.org/officeDocument/2006/relationships" xmlns:p="http://schemas.openxmlformats.org/presentationml/2006/main">
  <p:tag name="NUM" val="3"/>
</p:tagLst>
</file>

<file path=ppt/tags/tag21.xml><?xml version="1.0" encoding="utf-8"?>
<p:tagLst xmlns:a="http://schemas.openxmlformats.org/drawingml/2006/main" xmlns:r="http://schemas.openxmlformats.org/officeDocument/2006/relationships" xmlns:p="http://schemas.openxmlformats.org/presentationml/2006/main">
  <p:tag name="NUM" val="2"/>
</p:tagLst>
</file>

<file path=ppt/tags/tag22.xml><?xml version="1.0" encoding="utf-8"?>
<p:tagLst xmlns:a="http://schemas.openxmlformats.org/drawingml/2006/main" xmlns:r="http://schemas.openxmlformats.org/officeDocument/2006/relationships" xmlns:p="http://schemas.openxmlformats.org/presentationml/2006/main">
  <p:tag name="NUM" val="4"/>
</p:tagLst>
</file>

<file path=ppt/tags/tag23.xml><?xml version="1.0" encoding="utf-8"?>
<p:tagLst xmlns:a="http://schemas.openxmlformats.org/drawingml/2006/main" xmlns:r="http://schemas.openxmlformats.org/officeDocument/2006/relationships" xmlns:p="http://schemas.openxmlformats.org/presentationml/2006/main">
  <p:tag name="NUM" val="5"/>
</p:tagLst>
</file>

<file path=ppt/tags/tag24.xml><?xml version="1.0" encoding="utf-8"?>
<p:tagLst xmlns:a="http://schemas.openxmlformats.org/drawingml/2006/main" xmlns:r="http://schemas.openxmlformats.org/officeDocument/2006/relationships" xmlns:p="http://schemas.openxmlformats.org/presentationml/2006/main">
  <p:tag name="NUM" val="6"/>
</p:tagLst>
</file>

<file path=ppt/tags/tag25.xml><?xml version="1.0" encoding="utf-8"?>
<p:tagLst xmlns:a="http://schemas.openxmlformats.org/drawingml/2006/main" xmlns:r="http://schemas.openxmlformats.org/officeDocument/2006/relationships" xmlns:p="http://schemas.openxmlformats.org/presentationml/2006/main">
  <p:tag name="NUM" val="7"/>
</p:tagLst>
</file>

<file path=ppt/tags/tag26.xml><?xml version="1.0" encoding="utf-8"?>
<p:tagLst xmlns:a="http://schemas.openxmlformats.org/drawingml/2006/main" xmlns:r="http://schemas.openxmlformats.org/officeDocument/2006/relationships" xmlns:p="http://schemas.openxmlformats.org/presentationml/2006/main">
  <p:tag name="NUM" val="8"/>
</p:tagLst>
</file>

<file path=ppt/tags/tag27.xml><?xml version="1.0" encoding="utf-8"?>
<p:tagLst xmlns:a="http://schemas.openxmlformats.org/drawingml/2006/main" xmlns:r="http://schemas.openxmlformats.org/officeDocument/2006/relationships" xmlns:p="http://schemas.openxmlformats.org/presentationml/2006/main">
  <p:tag name="NUM" val="9"/>
</p:tagLst>
</file>

<file path=ppt/tags/tag28.xml><?xml version="1.0" encoding="utf-8"?>
<p:tagLst xmlns:a="http://schemas.openxmlformats.org/drawingml/2006/main" xmlns:r="http://schemas.openxmlformats.org/officeDocument/2006/relationships" xmlns:p="http://schemas.openxmlformats.org/presentationml/2006/main">
  <p:tag name="NUM" val="10"/>
</p:tagLst>
</file>

<file path=ppt/tags/tag29.xml><?xml version="1.0" encoding="utf-8"?>
<p:tagLst xmlns:a="http://schemas.openxmlformats.org/drawingml/2006/main" xmlns:r="http://schemas.openxmlformats.org/officeDocument/2006/relationships" xmlns:p="http://schemas.openxmlformats.org/presentationml/2006/main">
  <p:tag name="NUM" val="11"/>
</p:tagLst>
</file>

<file path=ppt/tags/tag3.xml><?xml version="1.0" encoding="utf-8"?>
<p:tagLst xmlns:a="http://schemas.openxmlformats.org/drawingml/2006/main" xmlns:r="http://schemas.openxmlformats.org/officeDocument/2006/relationships" xmlns:p="http://schemas.openxmlformats.org/presentationml/2006/main">
  <p:tag name="NUM" val="4"/>
</p:tagLst>
</file>

<file path=ppt/tags/tag30.xml><?xml version="1.0" encoding="utf-8"?>
<p:tagLst xmlns:a="http://schemas.openxmlformats.org/drawingml/2006/main" xmlns:r="http://schemas.openxmlformats.org/officeDocument/2006/relationships" xmlns:p="http://schemas.openxmlformats.org/presentationml/2006/main">
  <p:tag name="NUM" val="12"/>
</p:tagLst>
</file>

<file path=ppt/tags/tag31.xml><?xml version="1.0" encoding="utf-8"?>
<p:tagLst xmlns:a="http://schemas.openxmlformats.org/drawingml/2006/main" xmlns:r="http://schemas.openxmlformats.org/officeDocument/2006/relationships" xmlns:p="http://schemas.openxmlformats.org/presentationml/2006/main">
  <p:tag name="NUM" val="13"/>
</p:tagLst>
</file>

<file path=ppt/tags/tag32.xml><?xml version="1.0" encoding="utf-8"?>
<p:tagLst xmlns:a="http://schemas.openxmlformats.org/drawingml/2006/main" xmlns:r="http://schemas.openxmlformats.org/officeDocument/2006/relationships" xmlns:p="http://schemas.openxmlformats.org/presentationml/2006/main">
  <p:tag name="NUM" val="17"/>
</p:tagLst>
</file>

<file path=ppt/tags/tag33.xml><?xml version="1.0" encoding="utf-8"?>
<p:tagLst xmlns:a="http://schemas.openxmlformats.org/drawingml/2006/main" xmlns:r="http://schemas.openxmlformats.org/officeDocument/2006/relationships" xmlns:p="http://schemas.openxmlformats.org/presentationml/2006/main">
  <p:tag name="NUM" val="19"/>
</p:tagLst>
</file>

<file path=ppt/tags/tag34.xml><?xml version="1.0" encoding="utf-8"?>
<p:tagLst xmlns:a="http://schemas.openxmlformats.org/drawingml/2006/main" xmlns:r="http://schemas.openxmlformats.org/officeDocument/2006/relationships" xmlns:p="http://schemas.openxmlformats.org/presentationml/2006/main">
  <p:tag name="NUM" val="20"/>
</p:tagLst>
</file>

<file path=ppt/tags/tag35.xml><?xml version="1.0" encoding="utf-8"?>
<p:tagLst xmlns:a="http://schemas.openxmlformats.org/drawingml/2006/main" xmlns:r="http://schemas.openxmlformats.org/officeDocument/2006/relationships" xmlns:p="http://schemas.openxmlformats.org/presentationml/2006/main">
  <p:tag name="NUM" val="21"/>
</p:tagLst>
</file>

<file path=ppt/tags/tag36.xml><?xml version="1.0" encoding="utf-8"?>
<p:tagLst xmlns:a="http://schemas.openxmlformats.org/drawingml/2006/main" xmlns:r="http://schemas.openxmlformats.org/officeDocument/2006/relationships" xmlns:p="http://schemas.openxmlformats.org/presentationml/2006/main">
  <p:tag name="NUM" val="22"/>
</p:tagLst>
</file>

<file path=ppt/tags/tag37.xml><?xml version="1.0" encoding="utf-8"?>
<p:tagLst xmlns:a="http://schemas.openxmlformats.org/drawingml/2006/main" xmlns:r="http://schemas.openxmlformats.org/officeDocument/2006/relationships" xmlns:p="http://schemas.openxmlformats.org/presentationml/2006/main">
  <p:tag name="NUM" val="28"/>
</p:tagLst>
</file>

<file path=ppt/tags/tag38.xml><?xml version="1.0" encoding="utf-8"?>
<p:tagLst xmlns:a="http://schemas.openxmlformats.org/drawingml/2006/main" xmlns:r="http://schemas.openxmlformats.org/officeDocument/2006/relationships" xmlns:p="http://schemas.openxmlformats.org/presentationml/2006/main">
  <p:tag name="NUM" val="29"/>
</p:tagLst>
</file>

<file path=ppt/tags/tag39.xml><?xml version="1.0" encoding="utf-8"?>
<p:tagLst xmlns:a="http://schemas.openxmlformats.org/drawingml/2006/main" xmlns:r="http://schemas.openxmlformats.org/officeDocument/2006/relationships" xmlns:p="http://schemas.openxmlformats.org/presentationml/2006/main">
  <p:tag name="NUM" val="34"/>
</p:tagLst>
</file>

<file path=ppt/tags/tag4.xml><?xml version="1.0" encoding="utf-8"?>
<p:tagLst xmlns:a="http://schemas.openxmlformats.org/drawingml/2006/main" xmlns:r="http://schemas.openxmlformats.org/officeDocument/2006/relationships" xmlns:p="http://schemas.openxmlformats.org/presentationml/2006/main">
  <p:tag name="NUM" val="3"/>
</p:tagLst>
</file>

<file path=ppt/tags/tag40.xml><?xml version="1.0" encoding="utf-8"?>
<p:tagLst xmlns:a="http://schemas.openxmlformats.org/drawingml/2006/main" xmlns:r="http://schemas.openxmlformats.org/officeDocument/2006/relationships" xmlns:p="http://schemas.openxmlformats.org/presentationml/2006/main">
  <p:tag name="NUM" val="19"/>
</p:tagLst>
</file>

<file path=ppt/tags/tag41.xml><?xml version="1.0" encoding="utf-8"?>
<p:tagLst xmlns:a="http://schemas.openxmlformats.org/drawingml/2006/main" xmlns:r="http://schemas.openxmlformats.org/officeDocument/2006/relationships" xmlns:p="http://schemas.openxmlformats.org/presentationml/2006/main">
  <p:tag name="NUM" val="19"/>
</p:tagLst>
</file>

<file path=ppt/tags/tag42.xml><?xml version="1.0" encoding="utf-8"?>
<p:tagLst xmlns:a="http://schemas.openxmlformats.org/drawingml/2006/main" xmlns:r="http://schemas.openxmlformats.org/officeDocument/2006/relationships" xmlns:p="http://schemas.openxmlformats.org/presentationml/2006/main">
  <p:tag name="NUM" val="13"/>
</p:tagLst>
</file>

<file path=ppt/tags/tag43.xml><?xml version="1.0" encoding="utf-8"?>
<p:tagLst xmlns:a="http://schemas.openxmlformats.org/drawingml/2006/main" xmlns:r="http://schemas.openxmlformats.org/officeDocument/2006/relationships" xmlns:p="http://schemas.openxmlformats.org/presentationml/2006/main">
  <p:tag name="NUM" val="13"/>
</p:tagLst>
</file>

<file path=ppt/tags/tag44.xml><?xml version="1.0" encoding="utf-8"?>
<p:tagLst xmlns:a="http://schemas.openxmlformats.org/drawingml/2006/main" xmlns:r="http://schemas.openxmlformats.org/officeDocument/2006/relationships" xmlns:p="http://schemas.openxmlformats.org/presentationml/2006/main">
  <p:tag name="NUM" val="19"/>
</p:tagLst>
</file>

<file path=ppt/tags/tag45.xml><?xml version="1.0" encoding="utf-8"?>
<p:tagLst xmlns:a="http://schemas.openxmlformats.org/drawingml/2006/main" xmlns:r="http://schemas.openxmlformats.org/officeDocument/2006/relationships" xmlns:p="http://schemas.openxmlformats.org/presentationml/2006/main">
  <p:tag name="NUM" val="13"/>
</p:tagLst>
</file>

<file path=ppt/tags/tag46.xml><?xml version="1.0" encoding="utf-8"?>
<p:tagLst xmlns:a="http://schemas.openxmlformats.org/drawingml/2006/main" xmlns:r="http://schemas.openxmlformats.org/officeDocument/2006/relationships" xmlns:p="http://schemas.openxmlformats.org/presentationml/2006/main">
  <p:tag name="NUM" val="19"/>
</p:tagLst>
</file>

<file path=ppt/tags/tag47.xml><?xml version="1.0" encoding="utf-8"?>
<p:tagLst xmlns:a="http://schemas.openxmlformats.org/drawingml/2006/main" xmlns:r="http://schemas.openxmlformats.org/officeDocument/2006/relationships" xmlns:p="http://schemas.openxmlformats.org/presentationml/2006/main">
  <p:tag name="NUM" val="13"/>
</p:tagLst>
</file>

<file path=ppt/tags/tag48.xml><?xml version="1.0" encoding="utf-8"?>
<p:tagLst xmlns:a="http://schemas.openxmlformats.org/drawingml/2006/main" xmlns:r="http://schemas.openxmlformats.org/officeDocument/2006/relationships" xmlns:p="http://schemas.openxmlformats.org/presentationml/2006/main">
  <p:tag name="NUM" val="19"/>
</p:tagLst>
</file>

<file path=ppt/tags/tag49.xml><?xml version="1.0" encoding="utf-8"?>
<p:tagLst xmlns:a="http://schemas.openxmlformats.org/drawingml/2006/main" xmlns:r="http://schemas.openxmlformats.org/officeDocument/2006/relationships" xmlns:p="http://schemas.openxmlformats.org/presentationml/2006/main">
  <p:tag name="NUM" val="11"/>
</p:tagLst>
</file>

<file path=ppt/tags/tag5.xml><?xml version="1.0" encoding="utf-8"?>
<p:tagLst xmlns:a="http://schemas.openxmlformats.org/drawingml/2006/main" xmlns:r="http://schemas.openxmlformats.org/officeDocument/2006/relationships" xmlns:p="http://schemas.openxmlformats.org/presentationml/2006/main">
  <p:tag name="NUM" val="5"/>
</p:tagLst>
</file>

<file path=ppt/tags/tag6.xml><?xml version="1.0" encoding="utf-8"?>
<p:tagLst xmlns:a="http://schemas.openxmlformats.org/drawingml/2006/main" xmlns:r="http://schemas.openxmlformats.org/officeDocument/2006/relationships" xmlns:p="http://schemas.openxmlformats.org/presentationml/2006/main">
  <p:tag name="NUM" val="7"/>
</p:tagLst>
</file>

<file path=ppt/tags/tag7.xml><?xml version="1.0" encoding="utf-8"?>
<p:tagLst xmlns:a="http://schemas.openxmlformats.org/drawingml/2006/main" xmlns:r="http://schemas.openxmlformats.org/officeDocument/2006/relationships" xmlns:p="http://schemas.openxmlformats.org/presentationml/2006/main">
  <p:tag name="NUM" val="8"/>
</p:tagLst>
</file>

<file path=ppt/tags/tag8.xml><?xml version="1.0" encoding="utf-8"?>
<p:tagLst xmlns:a="http://schemas.openxmlformats.org/drawingml/2006/main" xmlns:r="http://schemas.openxmlformats.org/officeDocument/2006/relationships" xmlns:p="http://schemas.openxmlformats.org/presentationml/2006/main">
  <p:tag name="NUM" val="14"/>
</p:tagLst>
</file>

<file path=ppt/tags/tag9.xml><?xml version="1.0" encoding="utf-8"?>
<p:tagLst xmlns:a="http://schemas.openxmlformats.org/drawingml/2006/main" xmlns:r="http://schemas.openxmlformats.org/officeDocument/2006/relationships" xmlns:p="http://schemas.openxmlformats.org/presentationml/2006/main">
  <p:tag name="NUM" val="15"/>
</p:tagLst>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Thème Offic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Bureau">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F7326715746BB409B53EE569E6F025F" ma:contentTypeVersion="10" ma:contentTypeDescription="Crée un document." ma:contentTypeScope="" ma:versionID="5ae6ad8b2050906e4c377a420e5ee614">
  <xsd:schema xmlns:xsd="http://www.w3.org/2001/XMLSchema" xmlns:xs="http://www.w3.org/2001/XMLSchema" xmlns:p="http://schemas.microsoft.com/office/2006/metadata/properties" xmlns:ns1="http://schemas.microsoft.com/sharepoint/v3" xmlns:ns2="5e50c516-a45b-457d-99c5-dce2679ed108" xmlns:ns3="60f26c3e-9a54-49de-befe-ee371938640f" targetNamespace="http://schemas.microsoft.com/office/2006/metadata/properties" ma:root="true" ma:fieldsID="6872a369d7a0263d2bde31c7f2d7475d" ns1:_="" ns2:_="" ns3:_="">
    <xsd:import namespace="http://schemas.microsoft.com/sharepoint/v3"/>
    <xsd:import namespace="5e50c516-a45b-457d-99c5-dce2679ed108"/>
    <xsd:import namespace="60f26c3e-9a54-49de-befe-ee371938640f"/>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1:_ip_UnifiedCompliancePolicyProperties" minOccurs="0"/>
                <xsd:element ref="ns1:_ip_UnifiedCompliancePolicyUIAction" minOccurs="0"/>
                <xsd:element ref="ns2:MediaServiceLocation" minOccurs="0"/>
                <xsd:element ref="ns3:SharedWithUsers" minOccurs="0"/>
                <xsd:element ref="ns3:SharedWithDetails"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2" nillable="true" ma:displayName="Propriétés de la stratégie de conformité unifiée" ma:description="" ma:hidden="true" ma:internalName="_ip_UnifiedCompliancePolicyProperties">
      <xsd:simpleType>
        <xsd:restriction base="dms:Note"/>
      </xsd:simpleType>
    </xsd:element>
    <xsd:element name="_ip_UnifiedCompliancePolicyUIAction" ma:index="13" nillable="true" ma:displayName="Action d’interface utilisateur de la stratégie de conformité unifiée" ma:descrip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e50c516-a45b-457d-99c5-dce2679ed108"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description="" ma:internalName="MediaServiceAutoTags" ma:readOnly="true">
      <xsd:simpleType>
        <xsd:restriction base="dms:Text"/>
      </xsd:simpleType>
    </xsd:element>
    <xsd:element name="MediaServiceDateTaken" ma:index="11" nillable="true" ma:displayName="MediaServiceDateTaken" ma:description="" ma:hidden="true" ma:internalName="MediaServiceDateTaken" ma:readOnly="true">
      <xsd:simpleType>
        <xsd:restriction base="dms:Text"/>
      </xsd:simpleType>
    </xsd:element>
    <xsd:element name="MediaServiceLocation" ma:index="14" nillable="true" ma:displayName="MediaServiceLocation" ma:description="" ma:internalName="MediaServiceLocation" ma:readOnly="true">
      <xsd:simpleType>
        <xsd:restriction base="dms:Text"/>
      </xsd:simpleType>
    </xsd:element>
    <xsd:element name="MediaServiceOCR" ma:index="17" nillable="true" ma:displayName="MediaServiceOCR"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0f26c3e-9a54-49de-befe-ee371938640f" elementFormDefault="qualified">
    <xsd:import namespace="http://schemas.microsoft.com/office/2006/documentManagement/types"/>
    <xsd:import namespace="http://schemas.microsoft.com/office/infopath/2007/PartnerControls"/>
    <xsd:element name="SharedWithUsers" ma:index="15" nillable="true" ma:displayName="Partagé avec"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Partagé avec dé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C984E238-1854-4400-AE7C-2A24794217D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e50c516-a45b-457d-99c5-dce2679ed108"/>
    <ds:schemaRef ds:uri="60f26c3e-9a54-49de-befe-ee371938640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09A5C8B-C4D3-47E4-A833-A2AC4C33AA6A}">
  <ds:schemaRefs>
    <ds:schemaRef ds:uri="http://schemas.microsoft.com/sharepoint/v3/contenttype/forms"/>
  </ds:schemaRefs>
</ds:datastoreItem>
</file>

<file path=customXml/itemProps3.xml><?xml version="1.0" encoding="utf-8"?>
<ds:datastoreItem xmlns:ds="http://schemas.openxmlformats.org/officeDocument/2006/customXml" ds:itemID="{84295E60-0EDB-4C83-A222-3FE69AE4DBCA}">
  <ds:schemaRefs>
    <ds:schemaRef ds:uri="5e50c516-a45b-457d-99c5-dce2679ed108"/>
    <ds:schemaRef ds:uri="http://purl.org/dc/terms/"/>
    <ds:schemaRef ds:uri="http://schemas.microsoft.com/office/infopath/2007/PartnerControls"/>
    <ds:schemaRef ds:uri="http://purl.org/dc/elements/1.1/"/>
    <ds:schemaRef ds:uri="http://purl.org/dc/dcmitype/"/>
    <ds:schemaRef ds:uri="http://schemas.microsoft.com/office/2006/metadata/properties"/>
    <ds:schemaRef ds:uri="http://schemas.microsoft.com/office/2006/documentManagement/types"/>
    <ds:schemaRef ds:uri="http://schemas.openxmlformats.org/package/2006/metadata/core-properties"/>
    <ds:schemaRef ds:uri="60f26c3e-9a54-49de-befe-ee371938640f"/>
    <ds:schemaRef ds:uri="http://schemas.microsoft.com/sharepoint/v3"/>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3181</TotalTime>
  <Words>2102</Words>
  <Application>Microsoft Macintosh PowerPoint</Application>
  <PresentationFormat>Widescreen</PresentationFormat>
  <Paragraphs>352</Paragraphs>
  <Slides>24</Slides>
  <Notes>20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24</vt:i4>
      </vt:variant>
    </vt:vector>
  </HeadingPairs>
  <TitlesOfParts>
    <vt:vector size="34" baseType="lpstr">
      <vt:lpstr>Arial</vt:lpstr>
      <vt:lpstr>Arial Black</vt:lpstr>
      <vt:lpstr>Arial Narrow</vt:lpstr>
      <vt:lpstr>Calibri</vt:lpstr>
      <vt:lpstr>Calibri Light</vt:lpstr>
      <vt:lpstr>DM Sans</vt:lpstr>
      <vt:lpstr>Helvetica</vt:lpstr>
      <vt:lpstr>Optima</vt:lpstr>
      <vt:lpstr>Thème Office</vt:lpstr>
      <vt:lpstr>Office Theme</vt:lpstr>
      <vt:lpstr>PowerPoint Presentation</vt:lpstr>
      <vt:lpstr>Two goals</vt:lpstr>
      <vt:lpstr>Vulnerable children</vt:lpstr>
      <vt:lpstr>A Brain Shutting Down</vt:lpstr>
      <vt:lpstr>The Tragedy</vt:lpstr>
      <vt:lpstr>PowerPoint Presentation</vt:lpstr>
      <vt:lpstr> Early adversity affects the child’s development to adulthood - as Reflected by the Centre of Developing Child Harvard University, 2013</vt:lpstr>
      <vt:lpstr>The Issue</vt:lpstr>
      <vt:lpstr>A Child’s Right approach to Health is…</vt:lpstr>
      <vt:lpstr>Community social pediatric</vt:lpstr>
      <vt:lpstr>The Community Social Pediatrics Approach </vt:lpstr>
      <vt:lpstr>PowerPoint Presentation</vt:lpstr>
      <vt:lpstr>Inviting the child’s networks &amp; community partners to work together</vt:lpstr>
      <vt:lpstr>Respecting the child as a complete human being and taking our lead from the child</vt:lpstr>
      <vt:lpstr>Practicing the art of decoding verbal &amp; nonverbal language of the child</vt:lpstr>
      <vt:lpstr>Adopting a transdisciplinary approach to ensure cohesion in care &amp; services</vt:lpstr>
      <vt:lpstr>Mobilizing the family network</vt:lpstr>
      <vt:lpstr>Empowering the child &amp; family and the community </vt:lpstr>
      <vt:lpstr>The Canadian Community Social Pediatrics Model</vt:lpstr>
      <vt:lpstr>PowerPoint Presentation</vt:lpstr>
      <vt:lpstr>The Community Social Pediatrics Approach –  A Powerful Tool</vt:lpstr>
      <vt:lpstr>With our Institute of Community Social Pediatrics we nourish and share best practices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Hélène (Sioui) Trudel</dc:creator>
  <cp:lastModifiedBy>Hala Mreiwed</cp:lastModifiedBy>
  <cp:revision>119</cp:revision>
  <dcterms:created xsi:type="dcterms:W3CDTF">2020-10-04T16:12:52Z</dcterms:created>
  <dcterms:modified xsi:type="dcterms:W3CDTF">2023-10-13T15:56:48Z</dcterms:modified>
</cp:coreProperties>
</file>