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7"/>
  </p:sldMasterIdLst>
  <p:notesMasterIdLst>
    <p:notesMasterId r:id="rId26"/>
  </p:notesMasterIdLst>
  <p:sldIdLst>
    <p:sldId id="256" r:id="rId8"/>
    <p:sldId id="277" r:id="rId9"/>
    <p:sldId id="278" r:id="rId10"/>
    <p:sldId id="284" r:id="rId11"/>
    <p:sldId id="279" r:id="rId12"/>
    <p:sldId id="280" r:id="rId13"/>
    <p:sldId id="266" r:id="rId14"/>
    <p:sldId id="281" r:id="rId15"/>
    <p:sldId id="273" r:id="rId16"/>
    <p:sldId id="274" r:id="rId17"/>
    <p:sldId id="272" r:id="rId18"/>
    <p:sldId id="285" r:id="rId19"/>
    <p:sldId id="286" r:id="rId20"/>
    <p:sldId id="287" r:id="rId21"/>
    <p:sldId id="275" r:id="rId22"/>
    <p:sldId id="288" r:id="rId23"/>
    <p:sldId id="271" r:id="rId24"/>
    <p:sldId id="28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nboy, Kimberly" initials="CK" lastIdx="3" clrIdx="0">
    <p:extLst>
      <p:ext uri="{19B8F6BF-5375-455C-9EA6-DF929625EA0E}">
        <p15:presenceInfo xmlns:p15="http://schemas.microsoft.com/office/powerpoint/2012/main" userId="S-1-5-21-922368595-526787211-398547282-441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397" autoAdjust="0"/>
  </p:normalViewPr>
  <p:slideViewPr>
    <p:cSldViewPr snapToGrid="0">
      <p:cViewPr varScale="1">
        <p:scale>
          <a:sx n="107" d="100"/>
          <a:sy n="107" d="100"/>
        </p:scale>
        <p:origin x="1776" y="114"/>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438CB3-A113-45C7-BCFE-324639ECB75B}" type="datetimeFigureOut">
              <a:rPr lang="en-CA" smtClean="0"/>
              <a:t>2023-10-10</a:t>
            </a:fld>
            <a:endParaRPr lang="en-CA"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87890C-13EB-450C-9D02-C803379B5BF9}" type="slidenum">
              <a:rPr lang="en-CA" smtClean="0"/>
              <a:t>‹#›</a:t>
            </a:fld>
            <a:endParaRPr lang="en-CA" dirty="0"/>
          </a:p>
        </p:txBody>
      </p:sp>
    </p:spTree>
    <p:extLst>
      <p:ext uri="{BB962C8B-B14F-4D97-AF65-F5344CB8AC3E}">
        <p14:creationId xmlns:p14="http://schemas.microsoft.com/office/powerpoint/2010/main" val="129549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487890C-13EB-450C-9D02-C803379B5BF9}" type="slidenum">
              <a:rPr lang="en-CA" smtClean="0"/>
              <a:t>1</a:t>
            </a:fld>
            <a:endParaRPr lang="en-CA" dirty="0"/>
          </a:p>
        </p:txBody>
      </p:sp>
    </p:spTree>
    <p:extLst>
      <p:ext uri="{BB962C8B-B14F-4D97-AF65-F5344CB8AC3E}">
        <p14:creationId xmlns:p14="http://schemas.microsoft.com/office/powerpoint/2010/main" val="3004691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487890C-13EB-450C-9D02-C803379B5BF9}" type="slidenum">
              <a:rPr lang="en-CA" smtClean="0"/>
              <a:t>2</a:t>
            </a:fld>
            <a:endParaRPr lang="en-CA" dirty="0"/>
          </a:p>
        </p:txBody>
      </p:sp>
    </p:spTree>
    <p:extLst>
      <p:ext uri="{BB962C8B-B14F-4D97-AF65-F5344CB8AC3E}">
        <p14:creationId xmlns:p14="http://schemas.microsoft.com/office/powerpoint/2010/main" val="4252346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487890C-13EB-450C-9D02-C803379B5BF9}" type="slidenum">
              <a:rPr lang="en-CA" smtClean="0"/>
              <a:t>3</a:t>
            </a:fld>
            <a:endParaRPr lang="en-CA" dirty="0"/>
          </a:p>
        </p:txBody>
      </p:sp>
    </p:spTree>
    <p:extLst>
      <p:ext uri="{BB962C8B-B14F-4D97-AF65-F5344CB8AC3E}">
        <p14:creationId xmlns:p14="http://schemas.microsoft.com/office/powerpoint/2010/main" val="3292238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dirty="0"/>
          </a:p>
        </p:txBody>
      </p:sp>
      <p:sp>
        <p:nvSpPr>
          <p:cNvPr id="4" name="Slide Number Placeholder 3"/>
          <p:cNvSpPr>
            <a:spLocks noGrp="1"/>
          </p:cNvSpPr>
          <p:nvPr>
            <p:ph type="sldNum" sz="quarter" idx="5"/>
          </p:nvPr>
        </p:nvSpPr>
        <p:spPr/>
        <p:txBody>
          <a:bodyPr/>
          <a:lstStyle/>
          <a:p>
            <a:fld id="{B487890C-13EB-450C-9D02-C803379B5BF9}" type="slidenum">
              <a:rPr lang="en-CA" smtClean="0"/>
              <a:t>4</a:t>
            </a:fld>
            <a:endParaRPr lang="en-CA" dirty="0"/>
          </a:p>
        </p:txBody>
      </p:sp>
    </p:spTree>
    <p:extLst>
      <p:ext uri="{BB962C8B-B14F-4D97-AF65-F5344CB8AC3E}">
        <p14:creationId xmlns:p14="http://schemas.microsoft.com/office/powerpoint/2010/main" val="3436533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487890C-13EB-450C-9D02-C803379B5BF9}" type="slidenum">
              <a:rPr lang="en-CA" smtClean="0"/>
              <a:t>5</a:t>
            </a:fld>
            <a:endParaRPr lang="en-CA" dirty="0"/>
          </a:p>
        </p:txBody>
      </p:sp>
    </p:spTree>
    <p:extLst>
      <p:ext uri="{BB962C8B-B14F-4D97-AF65-F5344CB8AC3E}">
        <p14:creationId xmlns:p14="http://schemas.microsoft.com/office/powerpoint/2010/main" val="1753203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487890C-13EB-450C-9D02-C803379B5BF9}" type="slidenum">
              <a:rPr lang="en-CA" smtClean="0"/>
              <a:t>6</a:t>
            </a:fld>
            <a:endParaRPr lang="en-CA" dirty="0"/>
          </a:p>
        </p:txBody>
      </p:sp>
    </p:spTree>
    <p:extLst>
      <p:ext uri="{BB962C8B-B14F-4D97-AF65-F5344CB8AC3E}">
        <p14:creationId xmlns:p14="http://schemas.microsoft.com/office/powerpoint/2010/main" val="1642353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Cover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8012" y="3944258"/>
            <a:ext cx="8307977" cy="822709"/>
          </a:xfrm>
          <a:prstGeom prst="rect">
            <a:avLst/>
          </a:prstGeom>
        </p:spPr>
        <p:txBody>
          <a:bodyPr anchor="b"/>
          <a:lstStyle>
            <a:lvl1pPr algn="ctr">
              <a:defRPr sz="3300"/>
            </a:lvl1pPr>
          </a:lstStyle>
          <a:p>
            <a:r>
              <a:rPr lang="en-US" dirty="0"/>
              <a:t>Name of Presentation Goes Here in Arial</a:t>
            </a:r>
            <a:endParaRPr lang="en-CA" dirty="0"/>
          </a:p>
        </p:txBody>
      </p:sp>
      <p:sp>
        <p:nvSpPr>
          <p:cNvPr id="3" name="Subtitle 2"/>
          <p:cNvSpPr>
            <a:spLocks noGrp="1"/>
          </p:cNvSpPr>
          <p:nvPr>
            <p:ph type="subTitle" idx="1" hasCustomPrompt="1"/>
          </p:nvPr>
        </p:nvSpPr>
        <p:spPr>
          <a:xfrm>
            <a:off x="1143000" y="4911293"/>
            <a:ext cx="6858000" cy="652758"/>
          </a:xfrm>
          <a:prstGeom prst="rect">
            <a:avLst/>
          </a:prstGeom>
        </p:spPr>
        <p:txBody>
          <a:bodyPr/>
          <a:lstStyle>
            <a:lvl1pPr marL="0" indent="0" algn="ctr">
              <a:buNone/>
              <a:defRPr sz="2100" b="1"/>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Date</a:t>
            </a:r>
            <a:endParaRPr lang="en-CA"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31" y="0"/>
            <a:ext cx="9139938" cy="6858000"/>
          </a:xfrm>
          <a:prstGeom prst="rect">
            <a:avLst/>
          </a:prstGeom>
        </p:spPr>
      </p:pic>
    </p:spTree>
    <p:extLst>
      <p:ext uri="{BB962C8B-B14F-4D97-AF65-F5344CB8AC3E}">
        <p14:creationId xmlns:p14="http://schemas.microsoft.com/office/powerpoint/2010/main" val="2112910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7995" y="3265716"/>
            <a:ext cx="8568010" cy="906917"/>
          </a:xfrm>
          <a:prstGeom prst="rect">
            <a:avLst/>
          </a:prstGeom>
        </p:spPr>
        <p:txBody>
          <a:bodyPr/>
          <a:lstStyle>
            <a:lvl1pPr algn="ctr">
              <a:defRPr sz="4050"/>
            </a:lvl1pPr>
          </a:lstStyle>
          <a:p>
            <a:r>
              <a:rPr lang="en-US" dirty="0"/>
              <a:t>Place Title Here</a:t>
            </a:r>
            <a:endParaRPr lang="en-CA" dirty="0"/>
          </a:p>
        </p:txBody>
      </p:sp>
      <p:sp>
        <p:nvSpPr>
          <p:cNvPr id="4" name="Slide Number Placeholder 5"/>
          <p:cNvSpPr>
            <a:spLocks noGrp="1"/>
          </p:cNvSpPr>
          <p:nvPr>
            <p:ph type="sldNum" sz="quarter" idx="12"/>
          </p:nvPr>
        </p:nvSpPr>
        <p:spPr>
          <a:xfrm>
            <a:off x="8604504" y="5710174"/>
            <a:ext cx="361188" cy="446786"/>
          </a:xfrm>
          <a:prstGeom prst="rect">
            <a:avLst/>
          </a:prstGeom>
        </p:spPr>
        <p:txBody>
          <a:bodyPr/>
          <a:lstStyle>
            <a:lvl1pPr>
              <a:defRPr sz="1200"/>
            </a:lvl1pPr>
          </a:lstStyle>
          <a:p>
            <a:fld id="{BB1440BD-7AE6-44F2-8E7C-13B1D5A0F975}" type="slidenum">
              <a:rPr lang="en-US" smtClean="0"/>
              <a:pPr/>
              <a:t>‹#›</a:t>
            </a:fld>
            <a:endParaRPr lang="en-US" dirty="0"/>
          </a:p>
        </p:txBody>
      </p:sp>
    </p:spTree>
    <p:extLst>
      <p:ext uri="{BB962C8B-B14F-4D97-AF65-F5344CB8AC3E}">
        <p14:creationId xmlns:p14="http://schemas.microsoft.com/office/powerpoint/2010/main" val="3323168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789611"/>
            <a:ext cx="7886700" cy="548640"/>
          </a:xfrm>
          <a:prstGeom prst="rect">
            <a:avLst/>
          </a:prstGeom>
        </p:spPr>
        <p:txBody>
          <a:bodyPr/>
          <a:lstStyle>
            <a:lvl1pPr>
              <a:defRPr baseline="0"/>
            </a:lvl1pPr>
          </a:lstStyle>
          <a:p>
            <a:r>
              <a:rPr lang="en-US" dirty="0"/>
              <a:t>Title</a:t>
            </a:r>
            <a:endParaRPr lang="en-CA" dirty="0"/>
          </a:p>
        </p:txBody>
      </p:sp>
      <p:sp>
        <p:nvSpPr>
          <p:cNvPr id="7" name="Content Placeholder 2"/>
          <p:cNvSpPr>
            <a:spLocks noGrp="1"/>
          </p:cNvSpPr>
          <p:nvPr>
            <p:ph sz="half" idx="1" hasCustomPrompt="1"/>
          </p:nvPr>
        </p:nvSpPr>
        <p:spPr>
          <a:xfrm>
            <a:off x="628650" y="2612572"/>
            <a:ext cx="7886700" cy="3207461"/>
          </a:xfrm>
          <a:prstGeom prst="rect">
            <a:avLst/>
          </a:prstGeom>
        </p:spPr>
        <p:txBody>
          <a:bodyPr/>
          <a:lstStyle>
            <a:lvl1pPr marL="0" marR="0" indent="0" algn="l" defTabSz="486000" rtl="0" eaLnBrk="1" fontAlgn="auto" latinLnBrk="0" hangingPunct="1">
              <a:lnSpc>
                <a:spcPct val="100000"/>
              </a:lnSpc>
              <a:spcBef>
                <a:spcPts val="750"/>
              </a:spcBef>
              <a:spcAft>
                <a:spcPts val="0"/>
              </a:spcAft>
              <a:buClrTx/>
              <a:buSzTx/>
              <a:buFont typeface="Arial" panose="020B0604020202020204" pitchFamily="34" charset="0"/>
              <a:buChar char="•"/>
              <a:tabLst/>
              <a:defRPr lang="en-CA" sz="1800" b="0" i="0" baseline="0">
                <a:effectLst/>
              </a:defRPr>
            </a:lvl1pPr>
            <a:lvl2pPr marL="594000" indent="-342900" defTabSz="486000">
              <a:lnSpc>
                <a:spcPct val="100000"/>
              </a:lnSpc>
              <a:spcAft>
                <a:spcPts val="0"/>
              </a:spcAft>
              <a:buFont typeface="Arial" panose="020B0604020202020204" pitchFamily="34" charset="0"/>
              <a:buChar char="•"/>
              <a:defRPr sz="1800" b="0" i="0" baseline="0"/>
            </a:lvl2pPr>
            <a:lvl3pPr marL="857250" indent="0">
              <a:buFont typeface="Arial" panose="020B0604020202020204" pitchFamily="34" charset="0"/>
              <a:buNone/>
              <a:defRPr baseline="0"/>
            </a:lvl3pPr>
            <a:lvl4pPr>
              <a:defRPr baseline="30000"/>
            </a:lvl4pPr>
          </a:lstStyle>
          <a:p>
            <a:pPr marL="342900" marR="0" lvl="0" indent="-342900" algn="l" defTabSz="685800" rtl="0" eaLnBrk="1" fontAlgn="auto" latinLnBrk="0" hangingPunct="1">
              <a:lnSpc>
                <a:spcPct val="90000"/>
              </a:lnSpc>
              <a:spcBef>
                <a:spcPts val="750"/>
              </a:spcBef>
              <a:spcAft>
                <a:spcPts val="0"/>
              </a:spcAft>
              <a:buClrTx/>
              <a:buSzTx/>
              <a:tabLst/>
              <a:defRPr/>
            </a:pPr>
            <a:r>
              <a:rPr lang="en-US" dirty="0"/>
              <a:t>Text Here</a:t>
            </a:r>
          </a:p>
          <a:p>
            <a:pPr marL="1125900" marR="0" lvl="1" indent="-342900" algn="l" defTabSz="685800" rtl="0" eaLnBrk="1" fontAlgn="auto" latinLnBrk="0" hangingPunct="1">
              <a:lnSpc>
                <a:spcPct val="90000"/>
              </a:lnSpc>
              <a:spcBef>
                <a:spcPts val="750"/>
              </a:spcBef>
              <a:spcAft>
                <a:spcPts val="0"/>
              </a:spcAft>
              <a:buClrTx/>
              <a:buSzTx/>
              <a:tabLst/>
              <a:defRPr/>
            </a:pPr>
            <a:r>
              <a:rPr lang="en-US" dirty="0"/>
              <a:t>Sub Text Here</a:t>
            </a:r>
          </a:p>
          <a:p>
            <a:pPr marL="342900" marR="0" lvl="0" indent="-342900" algn="l" defTabSz="685800" rtl="0" eaLnBrk="1" fontAlgn="auto" latinLnBrk="0" hangingPunct="1">
              <a:lnSpc>
                <a:spcPct val="90000"/>
              </a:lnSpc>
              <a:spcBef>
                <a:spcPts val="750"/>
              </a:spcBef>
              <a:spcAft>
                <a:spcPts val="0"/>
              </a:spcAft>
              <a:buClrTx/>
              <a:buSzTx/>
              <a:tabLst/>
              <a:defRPr/>
            </a:pPr>
            <a:r>
              <a:rPr lang="en-US" dirty="0"/>
              <a:t>Text Here</a:t>
            </a:r>
          </a:p>
          <a:p>
            <a:pPr marL="342900" marR="0" lvl="0" indent="-342900" algn="l" defTabSz="685800" rtl="0" eaLnBrk="1" fontAlgn="auto" latinLnBrk="0" hangingPunct="1">
              <a:lnSpc>
                <a:spcPct val="90000"/>
              </a:lnSpc>
              <a:spcBef>
                <a:spcPts val="750"/>
              </a:spcBef>
              <a:spcAft>
                <a:spcPts val="0"/>
              </a:spcAft>
              <a:buClrTx/>
              <a:buSzTx/>
              <a:tabLst/>
              <a:defRPr/>
            </a:pPr>
            <a:r>
              <a:rPr lang="en-US" dirty="0"/>
              <a:t>Text Here</a:t>
            </a:r>
          </a:p>
          <a:p>
            <a:pPr marL="342900" marR="0" lvl="0" indent="-342900" algn="l" defTabSz="685800" rtl="0" eaLnBrk="1" fontAlgn="auto" latinLnBrk="0" hangingPunct="1">
              <a:lnSpc>
                <a:spcPct val="90000"/>
              </a:lnSpc>
              <a:spcBef>
                <a:spcPts val="750"/>
              </a:spcBef>
              <a:spcAft>
                <a:spcPts val="0"/>
              </a:spcAft>
              <a:buClrTx/>
              <a:buSzTx/>
              <a:tabLst/>
              <a:defRPr/>
            </a:pPr>
            <a:r>
              <a:rPr lang="en-US" dirty="0"/>
              <a:t>Text Here</a:t>
            </a:r>
          </a:p>
          <a:p>
            <a:pPr marL="342900" marR="0" lvl="0" indent="-342900" algn="l" defTabSz="685800" rtl="0" eaLnBrk="1" fontAlgn="auto" latinLnBrk="0" hangingPunct="1">
              <a:lnSpc>
                <a:spcPct val="90000"/>
              </a:lnSpc>
              <a:spcBef>
                <a:spcPts val="750"/>
              </a:spcBef>
              <a:spcAft>
                <a:spcPts val="0"/>
              </a:spcAft>
              <a:buClrTx/>
              <a:buSzTx/>
              <a:tabLst/>
              <a:defRPr/>
            </a:pPr>
            <a:r>
              <a:rPr lang="en-US" dirty="0"/>
              <a:t>Text Here</a:t>
            </a:r>
          </a:p>
          <a:p>
            <a:pPr marL="342900" marR="0" lvl="0" indent="-342900" algn="l" defTabSz="685800" rtl="0" eaLnBrk="1" fontAlgn="auto" latinLnBrk="0" hangingPunct="1">
              <a:lnSpc>
                <a:spcPct val="90000"/>
              </a:lnSpc>
              <a:spcBef>
                <a:spcPts val="750"/>
              </a:spcBef>
              <a:spcAft>
                <a:spcPts val="0"/>
              </a:spcAft>
              <a:buClrTx/>
              <a:buSzTx/>
              <a:tabLst/>
              <a:defRPr/>
            </a:pPr>
            <a:endParaRPr lang="en-US" dirty="0"/>
          </a:p>
        </p:txBody>
      </p:sp>
      <p:sp>
        <p:nvSpPr>
          <p:cNvPr id="9" name="Slide Number Placeholder 5"/>
          <p:cNvSpPr>
            <a:spLocks noGrp="1"/>
          </p:cNvSpPr>
          <p:nvPr>
            <p:ph type="sldNum" sz="quarter" idx="12"/>
          </p:nvPr>
        </p:nvSpPr>
        <p:spPr>
          <a:xfrm>
            <a:off x="8604504" y="5710174"/>
            <a:ext cx="361188" cy="446786"/>
          </a:xfrm>
          <a:prstGeom prst="rect">
            <a:avLst/>
          </a:prstGeom>
        </p:spPr>
        <p:txBody>
          <a:bodyPr/>
          <a:lstStyle>
            <a:lvl1pPr>
              <a:defRPr sz="1200"/>
            </a:lvl1pPr>
          </a:lstStyle>
          <a:p>
            <a:fld id="{136009B4-2E8F-4E28-A58F-16FA64DB9128}" type="slidenum">
              <a:rPr lang="en-US" smtClean="0"/>
              <a:pPr/>
              <a:t>‹#›</a:t>
            </a:fld>
            <a:endParaRPr lang="en-US" dirty="0"/>
          </a:p>
        </p:txBody>
      </p:sp>
    </p:spTree>
    <p:extLst>
      <p:ext uri="{BB962C8B-B14F-4D97-AF65-F5344CB8AC3E}">
        <p14:creationId xmlns:p14="http://schemas.microsoft.com/office/powerpoint/2010/main" val="4039687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fade">
                                      <p:cBhvr>
                                        <p:cTn id="15" dur="500"/>
                                        <p:tgtEl>
                                          <p:spTgt spid="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Effect transition="in" filter="fade">
                                      <p:cBhvr>
                                        <p:cTn id="18" dur="500"/>
                                        <p:tgtEl>
                                          <p:spTgt spid="7">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500"/>
                                        <p:tgtEl>
                                          <p:spTgt spid="7">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build="p">
        <p:tmplLst>
          <p:tmpl lvl="1">
            <p:tnLst>
              <p:par>
                <p:cTn presetID="10"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and 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789611"/>
            <a:ext cx="7886700" cy="548640"/>
          </a:xfrm>
          <a:prstGeom prst="rect">
            <a:avLst/>
          </a:prstGeom>
        </p:spPr>
        <p:txBody>
          <a:bodyPr/>
          <a:lstStyle>
            <a:lvl1pPr>
              <a:defRPr baseline="0"/>
            </a:lvl1pPr>
          </a:lstStyle>
          <a:p>
            <a:r>
              <a:rPr lang="en-US" dirty="0"/>
              <a:t>Title</a:t>
            </a:r>
            <a:endParaRPr lang="en-CA" dirty="0"/>
          </a:p>
        </p:txBody>
      </p:sp>
      <p:sp>
        <p:nvSpPr>
          <p:cNvPr id="3" name="Content Placeholder 2"/>
          <p:cNvSpPr>
            <a:spLocks noGrp="1"/>
          </p:cNvSpPr>
          <p:nvPr>
            <p:ph sz="half" idx="1" hasCustomPrompt="1"/>
          </p:nvPr>
        </p:nvSpPr>
        <p:spPr>
          <a:xfrm>
            <a:off x="628650" y="2612572"/>
            <a:ext cx="3761088" cy="3195105"/>
          </a:xfrm>
          <a:prstGeom prst="rect">
            <a:avLst/>
          </a:prstGeom>
        </p:spPr>
        <p:txBody>
          <a:bodyPr/>
          <a:lstStyle>
            <a:lvl1pPr>
              <a:lnSpc>
                <a:spcPct val="100000"/>
              </a:lnSpc>
              <a:defRPr lang="en-CA" sz="1800" b="0" i="0" smtClean="0">
                <a:effectLst/>
              </a:defRPr>
            </a:lvl1pPr>
          </a:lstStyle>
          <a:p>
            <a:pPr lvl="0"/>
            <a:r>
              <a:rPr lang="en-CA" b="0" i="0" dirty="0">
                <a:solidFill>
                  <a:srgbClr val="000000"/>
                </a:solidFill>
                <a:effectLst/>
                <a:latin typeface="Open Sans"/>
              </a:rPr>
              <a:t>Lorem ipsum dolor sit </a:t>
            </a:r>
            <a:r>
              <a:rPr lang="en-CA" b="0" i="0" dirty="0" err="1">
                <a:solidFill>
                  <a:srgbClr val="000000"/>
                </a:solidFill>
                <a:effectLst/>
                <a:latin typeface="Open Sans"/>
              </a:rPr>
              <a:t>amet</a:t>
            </a:r>
            <a:r>
              <a:rPr lang="en-CA" b="0" i="0" dirty="0">
                <a:solidFill>
                  <a:srgbClr val="000000"/>
                </a:solidFill>
                <a:effectLst/>
                <a:latin typeface="Open Sans"/>
              </a:rPr>
              <a:t>, </a:t>
            </a:r>
            <a:r>
              <a:rPr lang="en-CA" b="0" i="0" dirty="0" err="1">
                <a:solidFill>
                  <a:srgbClr val="000000"/>
                </a:solidFill>
                <a:effectLst/>
                <a:latin typeface="Open Sans"/>
              </a:rPr>
              <a:t>consectetur</a:t>
            </a:r>
            <a:r>
              <a:rPr lang="en-CA" b="0" i="0" dirty="0">
                <a:solidFill>
                  <a:srgbClr val="000000"/>
                </a:solidFill>
                <a:effectLst/>
                <a:latin typeface="Open Sans"/>
              </a:rPr>
              <a:t> </a:t>
            </a:r>
            <a:r>
              <a:rPr lang="en-CA" b="0" i="0" dirty="0" err="1">
                <a:solidFill>
                  <a:srgbClr val="000000"/>
                </a:solidFill>
                <a:effectLst/>
                <a:latin typeface="Open Sans"/>
              </a:rPr>
              <a:t>adipiscing</a:t>
            </a:r>
            <a:r>
              <a:rPr lang="en-CA" b="0" i="0" dirty="0">
                <a:solidFill>
                  <a:srgbClr val="000000"/>
                </a:solidFill>
                <a:effectLst/>
                <a:latin typeface="Open Sans"/>
              </a:rPr>
              <a:t> </a:t>
            </a:r>
            <a:r>
              <a:rPr lang="en-CA" b="0" i="0" dirty="0" err="1">
                <a:solidFill>
                  <a:srgbClr val="000000"/>
                </a:solidFill>
                <a:effectLst/>
                <a:latin typeface="Open Sans"/>
              </a:rPr>
              <a:t>elit</a:t>
            </a:r>
            <a:r>
              <a:rPr lang="en-CA" b="0" i="0" dirty="0">
                <a:solidFill>
                  <a:srgbClr val="000000"/>
                </a:solidFill>
                <a:effectLst/>
                <a:latin typeface="Open Sans"/>
              </a:rPr>
              <a:t>. </a:t>
            </a:r>
            <a:r>
              <a:rPr lang="en-CA" b="0" i="0" dirty="0" err="1">
                <a:solidFill>
                  <a:srgbClr val="000000"/>
                </a:solidFill>
                <a:effectLst/>
                <a:latin typeface="Open Sans"/>
              </a:rPr>
              <a:t>Sed</a:t>
            </a:r>
            <a:r>
              <a:rPr lang="en-CA" b="0" i="0" dirty="0">
                <a:solidFill>
                  <a:srgbClr val="000000"/>
                </a:solidFill>
                <a:effectLst/>
                <a:latin typeface="Open Sans"/>
              </a:rPr>
              <a:t> </a:t>
            </a:r>
            <a:r>
              <a:rPr lang="en-CA" b="0" i="0" dirty="0" err="1">
                <a:solidFill>
                  <a:srgbClr val="000000"/>
                </a:solidFill>
                <a:effectLst/>
                <a:latin typeface="Open Sans"/>
              </a:rPr>
              <a:t>urna</a:t>
            </a:r>
            <a:r>
              <a:rPr lang="en-CA" b="0" i="0" dirty="0">
                <a:solidFill>
                  <a:srgbClr val="000000"/>
                </a:solidFill>
                <a:effectLst/>
                <a:latin typeface="Open Sans"/>
              </a:rPr>
              <a:t> </a:t>
            </a:r>
            <a:r>
              <a:rPr lang="en-CA" b="0" i="0" dirty="0" err="1">
                <a:solidFill>
                  <a:srgbClr val="000000"/>
                </a:solidFill>
                <a:effectLst/>
                <a:latin typeface="Open Sans"/>
              </a:rPr>
              <a:t>lectus</a:t>
            </a:r>
            <a:r>
              <a:rPr lang="en-CA" b="0" i="0" dirty="0">
                <a:solidFill>
                  <a:srgbClr val="000000"/>
                </a:solidFill>
                <a:effectLst/>
                <a:latin typeface="Open Sans"/>
              </a:rPr>
              <a:t>, </a:t>
            </a:r>
            <a:r>
              <a:rPr lang="en-CA" b="0" i="0" dirty="0" err="1">
                <a:solidFill>
                  <a:srgbClr val="000000"/>
                </a:solidFill>
                <a:effectLst/>
                <a:latin typeface="Open Sans"/>
              </a:rPr>
              <a:t>pretium</a:t>
            </a:r>
            <a:r>
              <a:rPr lang="en-CA" b="0" i="0" dirty="0">
                <a:solidFill>
                  <a:srgbClr val="000000"/>
                </a:solidFill>
                <a:effectLst/>
                <a:latin typeface="Open Sans"/>
              </a:rPr>
              <a:t> </a:t>
            </a:r>
            <a:r>
              <a:rPr lang="en-CA" b="0" i="0" dirty="0" err="1">
                <a:solidFill>
                  <a:srgbClr val="000000"/>
                </a:solidFill>
                <a:effectLst/>
                <a:latin typeface="Open Sans"/>
              </a:rPr>
              <a:t>molestie</a:t>
            </a:r>
            <a:r>
              <a:rPr lang="en-CA" b="0" i="0" dirty="0">
                <a:solidFill>
                  <a:srgbClr val="000000"/>
                </a:solidFill>
                <a:effectLst/>
                <a:latin typeface="Open Sans"/>
              </a:rPr>
              <a:t> pharetra </a:t>
            </a:r>
            <a:r>
              <a:rPr lang="en-CA" b="0" i="0" dirty="0" err="1">
                <a:solidFill>
                  <a:srgbClr val="000000"/>
                </a:solidFill>
                <a:effectLst/>
                <a:latin typeface="Open Sans"/>
              </a:rPr>
              <a:t>sed</a:t>
            </a:r>
            <a:r>
              <a:rPr lang="en-CA" b="0" i="0" dirty="0">
                <a:solidFill>
                  <a:srgbClr val="000000"/>
                </a:solidFill>
                <a:effectLst/>
                <a:latin typeface="Open Sans"/>
              </a:rPr>
              <a:t>, </a:t>
            </a:r>
            <a:r>
              <a:rPr lang="en-CA" b="0" i="0" dirty="0" err="1">
                <a:solidFill>
                  <a:srgbClr val="000000"/>
                </a:solidFill>
                <a:effectLst/>
                <a:latin typeface="Open Sans"/>
              </a:rPr>
              <a:t>vehicula</a:t>
            </a:r>
            <a:r>
              <a:rPr lang="en-CA" b="0" i="0" dirty="0">
                <a:solidFill>
                  <a:srgbClr val="000000"/>
                </a:solidFill>
                <a:effectLst/>
                <a:latin typeface="Open Sans"/>
              </a:rPr>
              <a:t> a </a:t>
            </a:r>
            <a:r>
              <a:rPr lang="en-CA" b="0" i="0" dirty="0" err="1">
                <a:solidFill>
                  <a:srgbClr val="000000"/>
                </a:solidFill>
                <a:effectLst/>
                <a:latin typeface="Open Sans"/>
              </a:rPr>
              <a:t>erat</a:t>
            </a:r>
            <a:r>
              <a:rPr lang="en-CA" b="0" i="0" dirty="0">
                <a:solidFill>
                  <a:srgbClr val="000000"/>
                </a:solidFill>
                <a:effectLst/>
                <a:latin typeface="Open Sans"/>
              </a:rPr>
              <a:t>. Integer non </a:t>
            </a:r>
            <a:r>
              <a:rPr lang="en-CA" b="0" i="0" dirty="0" err="1">
                <a:solidFill>
                  <a:srgbClr val="000000"/>
                </a:solidFill>
                <a:effectLst/>
                <a:latin typeface="Open Sans"/>
              </a:rPr>
              <a:t>lectus</a:t>
            </a:r>
            <a:r>
              <a:rPr lang="en-CA" b="0" i="0" dirty="0">
                <a:solidFill>
                  <a:srgbClr val="000000"/>
                </a:solidFill>
                <a:effectLst/>
                <a:latin typeface="Open Sans"/>
              </a:rPr>
              <a:t> </a:t>
            </a:r>
            <a:r>
              <a:rPr lang="en-CA" b="0" i="0" dirty="0" err="1">
                <a:solidFill>
                  <a:srgbClr val="000000"/>
                </a:solidFill>
                <a:effectLst/>
                <a:latin typeface="Open Sans"/>
              </a:rPr>
              <a:t>vel</a:t>
            </a:r>
            <a:r>
              <a:rPr lang="en-CA" b="0" i="0" dirty="0">
                <a:solidFill>
                  <a:srgbClr val="000000"/>
                </a:solidFill>
                <a:effectLst/>
                <a:latin typeface="Open Sans"/>
              </a:rPr>
              <a:t> </a:t>
            </a:r>
            <a:r>
              <a:rPr lang="en-CA" b="0" i="0" dirty="0" err="1">
                <a:solidFill>
                  <a:srgbClr val="000000"/>
                </a:solidFill>
                <a:effectLst/>
                <a:latin typeface="Open Sans"/>
              </a:rPr>
              <a:t>enim</a:t>
            </a:r>
            <a:r>
              <a:rPr lang="en-CA" b="0" i="0" dirty="0">
                <a:solidFill>
                  <a:srgbClr val="000000"/>
                </a:solidFill>
                <a:effectLst/>
                <a:latin typeface="Open Sans"/>
              </a:rPr>
              <a:t> </a:t>
            </a:r>
            <a:r>
              <a:rPr lang="en-CA" b="0" i="0" dirty="0" err="1">
                <a:solidFill>
                  <a:srgbClr val="000000"/>
                </a:solidFill>
                <a:effectLst/>
                <a:latin typeface="Open Sans"/>
              </a:rPr>
              <a:t>tempor</a:t>
            </a:r>
            <a:r>
              <a:rPr lang="en-CA" b="0" i="0" dirty="0">
                <a:solidFill>
                  <a:srgbClr val="000000"/>
                </a:solidFill>
                <a:effectLst/>
                <a:latin typeface="Open Sans"/>
              </a:rPr>
              <a:t> </a:t>
            </a:r>
            <a:r>
              <a:rPr lang="en-CA" b="0" i="0" dirty="0" err="1">
                <a:solidFill>
                  <a:srgbClr val="000000"/>
                </a:solidFill>
                <a:effectLst/>
                <a:latin typeface="Open Sans"/>
              </a:rPr>
              <a:t>varius</a:t>
            </a:r>
            <a:r>
              <a:rPr lang="en-CA" b="0" i="0" dirty="0">
                <a:solidFill>
                  <a:srgbClr val="000000"/>
                </a:solidFill>
                <a:effectLst/>
                <a:latin typeface="Open Sans"/>
              </a:rPr>
              <a:t> at </a:t>
            </a:r>
            <a:r>
              <a:rPr lang="en-CA" b="0" i="0" dirty="0" err="1">
                <a:solidFill>
                  <a:srgbClr val="000000"/>
                </a:solidFill>
                <a:effectLst/>
                <a:latin typeface="Open Sans"/>
              </a:rPr>
              <a:t>eget</a:t>
            </a:r>
            <a:r>
              <a:rPr lang="en-CA" b="0" i="0" dirty="0">
                <a:solidFill>
                  <a:srgbClr val="000000"/>
                </a:solidFill>
                <a:effectLst/>
                <a:latin typeface="Open Sans"/>
              </a:rPr>
              <a:t> ante. </a:t>
            </a:r>
            <a:endParaRPr lang="en-US" dirty="0"/>
          </a:p>
        </p:txBody>
      </p:sp>
      <p:sp>
        <p:nvSpPr>
          <p:cNvPr id="4" name="Content Placeholder 3"/>
          <p:cNvSpPr>
            <a:spLocks noGrp="1"/>
          </p:cNvSpPr>
          <p:nvPr>
            <p:ph sz="half" idx="2" hasCustomPrompt="1"/>
          </p:nvPr>
        </p:nvSpPr>
        <p:spPr>
          <a:xfrm>
            <a:off x="4754262" y="2612572"/>
            <a:ext cx="3761088" cy="3195105"/>
          </a:xfrm>
          <a:prstGeom prst="rect">
            <a:avLst/>
          </a:prstGeom>
        </p:spPr>
        <p:txBody>
          <a:bodyPr/>
          <a:lstStyle>
            <a:lvl1pPr>
              <a:lnSpc>
                <a:spcPct val="100000"/>
              </a:lnSpc>
              <a:defRPr lang="en-CA" sz="1800" b="0" i="0" smtClean="0">
                <a:effectLst/>
              </a:defRPr>
            </a:lvl1pPr>
          </a:lstStyle>
          <a:p>
            <a:pPr lvl="0"/>
            <a:r>
              <a:rPr lang="en-CA" b="0" i="0" dirty="0" err="1">
                <a:solidFill>
                  <a:srgbClr val="000000"/>
                </a:solidFill>
                <a:effectLst/>
                <a:latin typeface="Open Sans"/>
              </a:rPr>
              <a:t>Quisque</a:t>
            </a:r>
            <a:r>
              <a:rPr lang="en-CA" b="0" i="0" dirty="0">
                <a:solidFill>
                  <a:srgbClr val="000000"/>
                </a:solidFill>
                <a:effectLst/>
                <a:latin typeface="Open Sans"/>
              </a:rPr>
              <a:t> at </a:t>
            </a:r>
            <a:r>
              <a:rPr lang="en-CA" b="0" i="0" dirty="0" err="1">
                <a:solidFill>
                  <a:srgbClr val="000000"/>
                </a:solidFill>
                <a:effectLst/>
                <a:latin typeface="Open Sans"/>
              </a:rPr>
              <a:t>neque</a:t>
            </a:r>
            <a:r>
              <a:rPr lang="en-CA" b="0" i="0" dirty="0">
                <a:solidFill>
                  <a:srgbClr val="000000"/>
                </a:solidFill>
                <a:effectLst/>
                <a:latin typeface="Open Sans"/>
              </a:rPr>
              <a:t> </a:t>
            </a:r>
            <a:r>
              <a:rPr lang="en-CA" b="0" i="0" dirty="0" err="1">
                <a:solidFill>
                  <a:srgbClr val="000000"/>
                </a:solidFill>
                <a:effectLst/>
                <a:latin typeface="Open Sans"/>
              </a:rPr>
              <a:t>elementum</a:t>
            </a:r>
            <a:r>
              <a:rPr lang="en-CA" b="0" i="0" dirty="0">
                <a:solidFill>
                  <a:srgbClr val="000000"/>
                </a:solidFill>
                <a:effectLst/>
                <a:latin typeface="Open Sans"/>
              </a:rPr>
              <a:t> </a:t>
            </a:r>
            <a:r>
              <a:rPr lang="en-CA" b="0" i="0" dirty="0" err="1">
                <a:solidFill>
                  <a:srgbClr val="000000"/>
                </a:solidFill>
                <a:effectLst/>
                <a:latin typeface="Open Sans"/>
              </a:rPr>
              <a:t>tellus</a:t>
            </a:r>
            <a:r>
              <a:rPr lang="en-CA" b="0" i="0" dirty="0">
                <a:solidFill>
                  <a:srgbClr val="000000"/>
                </a:solidFill>
                <a:effectLst/>
                <a:latin typeface="Open Sans"/>
              </a:rPr>
              <a:t> </a:t>
            </a:r>
            <a:r>
              <a:rPr lang="en-CA" b="0" i="0" dirty="0" err="1">
                <a:solidFill>
                  <a:srgbClr val="000000"/>
                </a:solidFill>
                <a:effectLst/>
                <a:latin typeface="Open Sans"/>
              </a:rPr>
              <a:t>suscipit</a:t>
            </a:r>
            <a:r>
              <a:rPr lang="en-CA" b="0" i="0" dirty="0">
                <a:solidFill>
                  <a:srgbClr val="000000"/>
                </a:solidFill>
                <a:effectLst/>
                <a:latin typeface="Open Sans"/>
              </a:rPr>
              <a:t> </a:t>
            </a:r>
            <a:r>
              <a:rPr lang="en-CA" b="0" i="0" dirty="0" err="1">
                <a:solidFill>
                  <a:srgbClr val="000000"/>
                </a:solidFill>
                <a:effectLst/>
                <a:latin typeface="Open Sans"/>
              </a:rPr>
              <a:t>auctor</a:t>
            </a:r>
            <a:r>
              <a:rPr lang="en-CA" b="0" i="0" dirty="0">
                <a:solidFill>
                  <a:srgbClr val="000000"/>
                </a:solidFill>
                <a:effectLst/>
                <a:latin typeface="Open Sans"/>
              </a:rPr>
              <a:t>. </a:t>
            </a:r>
            <a:r>
              <a:rPr lang="en-CA" b="0" i="0" dirty="0" err="1">
                <a:solidFill>
                  <a:srgbClr val="000000"/>
                </a:solidFill>
                <a:effectLst/>
                <a:latin typeface="Open Sans"/>
              </a:rPr>
              <a:t>Vestibulum</a:t>
            </a:r>
            <a:r>
              <a:rPr lang="en-CA" b="0" i="0" dirty="0">
                <a:solidFill>
                  <a:srgbClr val="000000"/>
                </a:solidFill>
                <a:effectLst/>
                <a:latin typeface="Open Sans"/>
              </a:rPr>
              <a:t> </a:t>
            </a:r>
            <a:r>
              <a:rPr lang="en-CA" b="0" i="0" dirty="0" err="1">
                <a:solidFill>
                  <a:srgbClr val="000000"/>
                </a:solidFill>
                <a:effectLst/>
                <a:latin typeface="Open Sans"/>
              </a:rPr>
              <a:t>nunc</a:t>
            </a:r>
            <a:r>
              <a:rPr lang="en-CA" b="0" i="0" dirty="0">
                <a:solidFill>
                  <a:srgbClr val="000000"/>
                </a:solidFill>
                <a:effectLst/>
                <a:latin typeface="Open Sans"/>
              </a:rPr>
              <a:t> </a:t>
            </a:r>
            <a:r>
              <a:rPr lang="en-CA" b="0" i="0" dirty="0" err="1">
                <a:solidFill>
                  <a:srgbClr val="000000"/>
                </a:solidFill>
                <a:effectLst/>
                <a:latin typeface="Open Sans"/>
              </a:rPr>
              <a:t>nunc</a:t>
            </a:r>
            <a:r>
              <a:rPr lang="en-CA" b="0" i="0" dirty="0">
                <a:solidFill>
                  <a:srgbClr val="000000"/>
                </a:solidFill>
                <a:effectLst/>
                <a:latin typeface="Open Sans"/>
              </a:rPr>
              <a:t>, dictum vitae </a:t>
            </a:r>
            <a:r>
              <a:rPr lang="en-CA" b="0" i="0" dirty="0" err="1">
                <a:solidFill>
                  <a:srgbClr val="000000"/>
                </a:solidFill>
                <a:effectLst/>
                <a:latin typeface="Open Sans"/>
              </a:rPr>
              <a:t>nisl</a:t>
            </a:r>
            <a:r>
              <a:rPr lang="en-CA" b="0" i="0" dirty="0">
                <a:solidFill>
                  <a:srgbClr val="000000"/>
                </a:solidFill>
                <a:effectLst/>
                <a:latin typeface="Open Sans"/>
              </a:rPr>
              <a:t> </a:t>
            </a:r>
            <a:r>
              <a:rPr lang="en-CA" b="0" i="0" dirty="0" err="1">
                <a:solidFill>
                  <a:srgbClr val="000000"/>
                </a:solidFill>
                <a:effectLst/>
                <a:latin typeface="Open Sans"/>
              </a:rPr>
              <a:t>eget</a:t>
            </a:r>
            <a:r>
              <a:rPr lang="en-CA" b="0" i="0" dirty="0">
                <a:solidFill>
                  <a:srgbClr val="000000"/>
                </a:solidFill>
                <a:effectLst/>
                <a:latin typeface="Open Sans"/>
              </a:rPr>
              <a:t>, </a:t>
            </a:r>
            <a:r>
              <a:rPr lang="en-CA" b="0" i="0" dirty="0" err="1">
                <a:solidFill>
                  <a:srgbClr val="000000"/>
                </a:solidFill>
                <a:effectLst/>
                <a:latin typeface="Open Sans"/>
              </a:rPr>
              <a:t>tempor</a:t>
            </a:r>
            <a:r>
              <a:rPr lang="en-CA" b="0" i="0" dirty="0">
                <a:solidFill>
                  <a:srgbClr val="000000"/>
                </a:solidFill>
                <a:effectLst/>
                <a:latin typeface="Open Sans"/>
              </a:rPr>
              <a:t> </a:t>
            </a:r>
            <a:r>
              <a:rPr lang="en-CA" b="0" i="0" dirty="0" err="1">
                <a:solidFill>
                  <a:srgbClr val="000000"/>
                </a:solidFill>
                <a:effectLst/>
                <a:latin typeface="Open Sans"/>
              </a:rPr>
              <a:t>laoreet</a:t>
            </a:r>
            <a:r>
              <a:rPr lang="en-CA" b="0" i="0" dirty="0">
                <a:solidFill>
                  <a:srgbClr val="000000"/>
                </a:solidFill>
                <a:effectLst/>
                <a:latin typeface="Open Sans"/>
              </a:rPr>
              <a:t> </a:t>
            </a:r>
            <a:r>
              <a:rPr lang="en-CA" b="0" i="0" dirty="0" err="1">
                <a:solidFill>
                  <a:srgbClr val="000000"/>
                </a:solidFill>
                <a:effectLst/>
                <a:latin typeface="Open Sans"/>
              </a:rPr>
              <a:t>justo</a:t>
            </a:r>
            <a:r>
              <a:rPr lang="en-CA" b="0" i="0" dirty="0">
                <a:solidFill>
                  <a:srgbClr val="000000"/>
                </a:solidFill>
                <a:effectLst/>
                <a:latin typeface="Open Sans"/>
              </a:rPr>
              <a:t>.</a:t>
            </a:r>
            <a:endParaRPr lang="en-CA" dirty="0"/>
          </a:p>
        </p:txBody>
      </p:sp>
      <p:sp>
        <p:nvSpPr>
          <p:cNvPr id="5" name="Slide Number Placeholder 5"/>
          <p:cNvSpPr>
            <a:spLocks noGrp="1"/>
          </p:cNvSpPr>
          <p:nvPr>
            <p:ph type="sldNum" sz="quarter" idx="12"/>
          </p:nvPr>
        </p:nvSpPr>
        <p:spPr>
          <a:xfrm>
            <a:off x="8604504" y="5710174"/>
            <a:ext cx="361188" cy="446786"/>
          </a:xfrm>
          <a:prstGeom prst="rect">
            <a:avLst/>
          </a:prstGeom>
        </p:spPr>
        <p:txBody>
          <a:bodyPr/>
          <a:lstStyle>
            <a:lvl1pPr>
              <a:defRPr sz="1200"/>
            </a:lvl1pPr>
          </a:lstStyle>
          <a:p>
            <a:fld id="{28E04805-0251-448C-963D-406E978EBCA8}" type="slidenum">
              <a:rPr lang="en-US" smtClean="0"/>
              <a:pPr/>
              <a:t>‹#›</a:t>
            </a:fld>
            <a:endParaRPr lang="en-US" dirty="0"/>
          </a:p>
        </p:txBody>
      </p:sp>
    </p:spTree>
    <p:extLst>
      <p:ext uri="{BB962C8B-B14F-4D97-AF65-F5344CB8AC3E}">
        <p14:creationId xmlns:p14="http://schemas.microsoft.com/office/powerpoint/2010/main" val="2986243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P spid="4" grpId="0" build="p">
        <p:tmplLst>
          <p:tmpl lvl="1">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0" name="Content Placeholder 2"/>
          <p:cNvSpPr>
            <a:spLocks noGrp="1"/>
          </p:cNvSpPr>
          <p:nvPr>
            <p:ph sz="half" idx="1" hasCustomPrompt="1"/>
          </p:nvPr>
        </p:nvSpPr>
        <p:spPr>
          <a:xfrm>
            <a:off x="628650" y="1748158"/>
            <a:ext cx="3761088" cy="4071875"/>
          </a:xfrm>
          <a:prstGeom prst="rect">
            <a:avLst/>
          </a:prstGeom>
        </p:spPr>
        <p:txBody>
          <a:bodyPr/>
          <a:lstStyle>
            <a:lvl1pPr marL="342900" indent="-342900">
              <a:lnSpc>
                <a:spcPct val="100000"/>
              </a:lnSpc>
              <a:buFont typeface="Arial" panose="020B0604020202020204" pitchFamily="34" charset="0"/>
              <a:buChar char="•"/>
              <a:defRPr lang="en-CA" sz="2100" b="0" i="0" baseline="0" smtClean="0">
                <a:effectLst/>
                <a:latin typeface="Arial" panose="020B0604020202020204" pitchFamily="34" charset="0"/>
                <a:cs typeface="Arial" panose="020B0604020202020204" pitchFamily="34" charset="0"/>
              </a:defRPr>
            </a:lvl1pPr>
            <a:lvl2pPr>
              <a:lnSpc>
                <a:spcPct val="100000"/>
              </a:lnSpc>
              <a:defRPr sz="2100"/>
            </a:lvl2pPr>
          </a:lstStyle>
          <a:p>
            <a:pPr lvl="0"/>
            <a:r>
              <a:rPr lang="en-US" dirty="0"/>
              <a:t>Text Here</a:t>
            </a:r>
          </a:p>
        </p:txBody>
      </p:sp>
      <p:sp>
        <p:nvSpPr>
          <p:cNvPr id="6" name="Slide Number Placeholder 5"/>
          <p:cNvSpPr>
            <a:spLocks noGrp="1"/>
          </p:cNvSpPr>
          <p:nvPr>
            <p:ph type="sldNum" sz="quarter" idx="12"/>
          </p:nvPr>
        </p:nvSpPr>
        <p:spPr>
          <a:xfrm>
            <a:off x="8604504" y="5710174"/>
            <a:ext cx="361188" cy="446786"/>
          </a:xfrm>
          <a:prstGeom prst="rect">
            <a:avLst/>
          </a:prstGeom>
        </p:spPr>
        <p:txBody>
          <a:bodyPr/>
          <a:lstStyle>
            <a:lvl1pPr>
              <a:defRPr sz="1200"/>
            </a:lvl1pPr>
          </a:lstStyle>
          <a:p>
            <a:fld id="{7155A463-068A-4C5F-BEEE-64408761CA39}" type="slidenum">
              <a:rPr lang="en-US" smtClean="0"/>
              <a:pPr/>
              <a:t>‹#›</a:t>
            </a:fld>
            <a:endParaRPr lang="en-US" dirty="0"/>
          </a:p>
        </p:txBody>
      </p:sp>
      <p:sp>
        <p:nvSpPr>
          <p:cNvPr id="8" name="Content Placeholder 2"/>
          <p:cNvSpPr>
            <a:spLocks noGrp="1"/>
          </p:cNvSpPr>
          <p:nvPr>
            <p:ph sz="half" idx="13"/>
          </p:nvPr>
        </p:nvSpPr>
        <p:spPr>
          <a:xfrm>
            <a:off x="4754262" y="1748158"/>
            <a:ext cx="3761088" cy="4071875"/>
          </a:xfrm>
          <a:prstGeom prst="rect">
            <a:avLst/>
          </a:prstGeom>
        </p:spPr>
        <p:txBody>
          <a:bodyPr/>
          <a:lstStyle>
            <a:lvl1pPr marL="0" indent="0">
              <a:lnSpc>
                <a:spcPct val="100000"/>
              </a:lnSpc>
              <a:buFont typeface="Arial" panose="020B0604020202020204" pitchFamily="34" charset="0"/>
              <a:buNone/>
              <a:defRPr lang="en-CA" sz="2100" b="0" i="0" baseline="0" smtClean="0">
                <a:effectLst/>
                <a:latin typeface="Arial" panose="020B0604020202020204" pitchFamily="34" charset="0"/>
                <a:cs typeface="Arial" panose="020B0604020202020204" pitchFamily="34" charset="0"/>
              </a:defRPr>
            </a:lvl1pPr>
            <a:lvl2pPr>
              <a:lnSpc>
                <a:spcPct val="100000"/>
              </a:lnSpc>
              <a:defRPr sz="2100"/>
            </a:lvl2pPr>
          </a:lstStyle>
          <a:p>
            <a:pPr lvl="0"/>
            <a:endParaRPr lang="en-US" dirty="0"/>
          </a:p>
        </p:txBody>
      </p:sp>
    </p:spTree>
    <p:extLst>
      <p:ext uri="{BB962C8B-B14F-4D97-AF65-F5344CB8AC3E}">
        <p14:creationId xmlns:p14="http://schemas.microsoft.com/office/powerpoint/2010/main" val="66678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nodePh="1">
                                  <p:stCondLst>
                                    <p:cond delay="0"/>
                                  </p:stCondLst>
                                  <p:endCondLst>
                                    <p:cond evt="begin" delay="0">
                                      <p:tn val="10"/>
                                    </p:cond>
                                  </p:end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tmplLst>
          <p:tmpl lvl="1">
            <p:tnLst>
              <p:par>
                <p:cTn presetID="10" presetClass="entr" presetSubtype="0" fill="hold" nodeType="click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P spid="8" grpId="0" build="p">
        <p:tmplLst>
          <p:tmpl lvl="1">
            <p:tnLst>
              <p:par>
                <p:cTn presetID="10" presetClass="entr" presetSubtype="0" fill="hold" nodeType="clickEffect" nodePh="1">
                  <p:stCondLst>
                    <p:cond delay="0"/>
                  </p:stCondLst>
                  <p:endCondLst>
                    <p:cond delay="0"/>
                  </p:end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a:xfrm>
            <a:off x="8604504" y="5710174"/>
            <a:ext cx="361188" cy="446786"/>
          </a:xfrm>
          <a:prstGeom prst="rect">
            <a:avLst/>
          </a:prstGeom>
        </p:spPr>
        <p:txBody>
          <a:bodyPr/>
          <a:lstStyle>
            <a:lvl1pPr>
              <a:defRPr sz="1200" b="0"/>
            </a:lvl1pPr>
          </a:lstStyle>
          <a:p>
            <a:fld id="{62A7E94B-3CE4-4DB4-A8D5-E9A20BD429D5}" type="slidenum">
              <a:rPr lang="en-US" smtClean="0"/>
              <a:pPr/>
              <a:t>‹#›</a:t>
            </a:fld>
            <a:endParaRPr lang="en-US" dirty="0"/>
          </a:p>
        </p:txBody>
      </p:sp>
    </p:spTree>
    <p:extLst>
      <p:ext uri="{BB962C8B-B14F-4D97-AF65-F5344CB8AC3E}">
        <p14:creationId xmlns:p14="http://schemas.microsoft.com/office/powerpoint/2010/main" val="1103942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5940858"/>
            <a:ext cx="9144000" cy="917142"/>
          </a:xfrm>
          <a:prstGeom prst="rect">
            <a:avLst/>
          </a:prstGeom>
        </p:spPr>
      </p:pic>
      <p:pic>
        <p:nvPicPr>
          <p:cNvPr id="3" name="Picture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031" y="0"/>
            <a:ext cx="9139938" cy="6858000"/>
          </a:xfrm>
          <a:prstGeom prst="rect">
            <a:avLst/>
          </a:prstGeom>
        </p:spPr>
      </p:pic>
    </p:spTree>
    <p:extLst>
      <p:ext uri="{BB962C8B-B14F-4D97-AF65-F5344CB8AC3E}">
        <p14:creationId xmlns:p14="http://schemas.microsoft.com/office/powerpoint/2010/main" val="1062412914"/>
      </p:ext>
    </p:extLst>
  </p:cSld>
  <p:clrMap bg1="lt1" tx1="dk1" bg2="lt2" tx2="dk2" accent1="accent1" accent2="accent2" accent3="accent3" accent4="accent4" accent5="accent5" accent6="accent6" hlink="hlink" folHlink="folHlink"/>
  <p:sldLayoutIdLst>
    <p:sldLayoutId id="2147483682" r:id="rId1"/>
    <p:sldLayoutId id="2147483674" r:id="rId2"/>
    <p:sldLayoutId id="2147483678" r:id="rId3"/>
    <p:sldLayoutId id="2147483676" r:id="rId4"/>
    <p:sldLayoutId id="2147483677" r:id="rId5"/>
    <p:sldLayoutId id="2147483683" r:id="rId6"/>
  </p:sldLayoutIdLst>
  <p:hf hdr="0" ftr="0" dt="0"/>
  <p:txStyles>
    <p:titleStyle>
      <a:lvl1pPr algn="l" defTabSz="685800" rtl="0" eaLnBrk="1" latinLnBrk="0" hangingPunct="1">
        <a:lnSpc>
          <a:spcPct val="90000"/>
        </a:lnSpc>
        <a:spcBef>
          <a:spcPct val="0"/>
        </a:spcBef>
        <a:buNone/>
        <a:defRPr sz="2700" b="1"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327" y="3325091"/>
            <a:ext cx="8185662" cy="1197033"/>
          </a:xfrm>
        </p:spPr>
        <p:txBody>
          <a:bodyPr/>
          <a:lstStyle/>
          <a:p>
            <a:br>
              <a:rPr lang="en-US" dirty="0"/>
            </a:br>
            <a:br>
              <a:rPr lang="en-US" dirty="0"/>
            </a:br>
            <a:r>
              <a:rPr lang="en-US" dirty="0"/>
              <a:t>The Child Rights Impact Assessment (CRIA) tool and E-learning course</a:t>
            </a:r>
            <a:endParaRPr lang="en-CA" dirty="0"/>
          </a:p>
        </p:txBody>
      </p:sp>
      <p:sp>
        <p:nvSpPr>
          <p:cNvPr id="3" name="Subtitle 2"/>
          <p:cNvSpPr>
            <a:spLocks noGrp="1"/>
          </p:cNvSpPr>
          <p:nvPr>
            <p:ph type="subTitle" idx="1"/>
          </p:nvPr>
        </p:nvSpPr>
        <p:spPr>
          <a:xfrm>
            <a:off x="1204158" y="5277053"/>
            <a:ext cx="6858000" cy="652758"/>
          </a:xfrm>
        </p:spPr>
        <p:txBody>
          <a:bodyPr/>
          <a:lstStyle/>
          <a:p>
            <a:r>
              <a:rPr lang="en-CA" dirty="0"/>
              <a:t>2023-10-10</a:t>
            </a:r>
          </a:p>
        </p:txBody>
      </p:sp>
    </p:spTree>
    <p:extLst>
      <p:ext uri="{BB962C8B-B14F-4D97-AF65-F5344CB8AC3E}">
        <p14:creationId xmlns:p14="http://schemas.microsoft.com/office/powerpoint/2010/main" val="1475125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7804" y="1307472"/>
            <a:ext cx="7886700" cy="498429"/>
          </a:xfrm>
        </p:spPr>
        <p:txBody>
          <a:bodyPr/>
          <a:lstStyle/>
          <a:p>
            <a:pPr algn="ctr"/>
            <a:r>
              <a:rPr lang="en-US" sz="2400" dirty="0"/>
              <a:t>Overview of the CRIA Tool (4)</a:t>
            </a:r>
            <a:br>
              <a:rPr lang="en-US" sz="2400" dirty="0"/>
            </a:br>
            <a:br>
              <a:rPr lang="en-US" sz="2400" dirty="0"/>
            </a:br>
            <a:endParaRPr lang="en-CA" sz="2400" dirty="0"/>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pic>
        <p:nvPicPr>
          <p:cNvPr id="7" name="Content Placeholder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717804" y="1805902"/>
            <a:ext cx="3833207" cy="4825808"/>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4603" y="1805901"/>
            <a:ext cx="3869901" cy="4351059"/>
          </a:xfrm>
          <a:prstGeom prst="rect">
            <a:avLst/>
          </a:prstGeom>
        </p:spPr>
      </p:pic>
    </p:spTree>
    <p:extLst>
      <p:ext uri="{BB962C8B-B14F-4D97-AF65-F5344CB8AC3E}">
        <p14:creationId xmlns:p14="http://schemas.microsoft.com/office/powerpoint/2010/main" val="2110932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1789610"/>
            <a:ext cx="7886700" cy="822961"/>
          </a:xfrm>
        </p:spPr>
        <p:txBody>
          <a:bodyPr/>
          <a:lstStyle/>
          <a:p>
            <a:pPr algn="ctr"/>
            <a:r>
              <a:rPr lang="en-CA" sz="2800" kern="100" dirty="0">
                <a:effectLst/>
                <a:latin typeface="Arial Nova" panose="020B0504020202020204" pitchFamily="34" charset="0"/>
                <a:ea typeface="Calibri" panose="020F0502020204030204" pitchFamily="34" charset="0"/>
                <a:cs typeface="Times New Roman" panose="02020603050405020304" pitchFamily="18" charset="0"/>
              </a:rPr>
              <a:t>Overview of the CRIA Course (1)</a:t>
            </a:r>
            <a:br>
              <a:rPr lang="fr-CA" sz="2800" kern="100" dirty="0">
                <a:effectLst/>
                <a:latin typeface="Corbel Light" panose="020B0303020204020204" pitchFamily="34" charset="0"/>
                <a:ea typeface="Calibri" panose="020F0502020204030204" pitchFamily="34" charset="0"/>
                <a:cs typeface="Times New Roman" panose="02020603050405020304" pitchFamily="18" charset="0"/>
              </a:rPr>
            </a:br>
            <a:br>
              <a:rPr lang="en-US" dirty="0"/>
            </a:br>
            <a:br>
              <a:rPr lang="en-US" dirty="0"/>
            </a:br>
            <a:endParaRPr lang="en-CA" dirty="0"/>
          </a:p>
        </p:txBody>
      </p:sp>
      <p:sp>
        <p:nvSpPr>
          <p:cNvPr id="4" name="Content Placeholder 3"/>
          <p:cNvSpPr>
            <a:spLocks noGrp="1"/>
          </p:cNvSpPr>
          <p:nvPr>
            <p:ph sz="half" idx="1"/>
          </p:nvPr>
        </p:nvSpPr>
        <p:spPr>
          <a:xfrm>
            <a:off x="628650" y="2435629"/>
            <a:ext cx="7886700" cy="3906983"/>
          </a:xfrm>
        </p:spPr>
        <p:txBody>
          <a:bodyPr/>
          <a:lstStyle/>
          <a:p>
            <a:pPr>
              <a:buNone/>
            </a:pPr>
            <a:endParaRPr lang="en-US" sz="2400" dirty="0">
              <a:latin typeface="+mj-lt"/>
            </a:endParaRPr>
          </a:p>
          <a:p>
            <a:pPr marL="257175" indent="-257175">
              <a:spcBef>
                <a:spcPts val="0"/>
              </a:spcBef>
            </a:pPr>
            <a:r>
              <a:rPr lang="en-US" sz="2400" dirty="0">
                <a:latin typeface="+mj-lt"/>
              </a:rPr>
              <a:t>Available to all public servants, but also to the public</a:t>
            </a:r>
          </a:p>
          <a:p>
            <a:pPr marL="257175" indent="-257175">
              <a:spcBef>
                <a:spcPts val="0"/>
              </a:spcBef>
            </a:pPr>
            <a:r>
              <a:rPr lang="en-US" sz="2400" dirty="0">
                <a:latin typeface="+mj-lt"/>
              </a:rPr>
              <a:t>Includes an introduction to international human rights law, an overview of the CRC, an explanation of key concepts and the rationale of a CRIA, and two case studies for participants to apply their knowledge</a:t>
            </a:r>
          </a:p>
          <a:p>
            <a:pPr marL="257175" indent="-257175">
              <a:spcBef>
                <a:spcPts val="0"/>
              </a:spcBef>
            </a:pPr>
            <a:r>
              <a:rPr lang="en-US" sz="2400" dirty="0">
                <a:latin typeface="+mj-lt"/>
              </a:rPr>
              <a:t>Length: 2.5 to 3 hours</a:t>
            </a:r>
          </a:p>
          <a:p>
            <a:pPr marL="257175" indent="-257175">
              <a:spcBef>
                <a:spcPts val="0"/>
              </a:spcBef>
            </a:pPr>
            <a:r>
              <a:rPr lang="en-US" sz="2400" dirty="0">
                <a:latin typeface="+mj-lt"/>
              </a:rPr>
              <a:t>Language: available in French and English</a:t>
            </a:r>
          </a:p>
          <a:p>
            <a:pPr marL="257175" indent="-257175">
              <a:spcBef>
                <a:spcPts val="0"/>
              </a:spcBef>
            </a:pPr>
            <a:r>
              <a:rPr lang="en-US" sz="2400" dirty="0">
                <a:latin typeface="+mj-lt"/>
              </a:rPr>
              <a:t>Interactive, self-paced</a:t>
            </a:r>
          </a:p>
          <a:p>
            <a:pPr>
              <a:spcBef>
                <a:spcPts val="0"/>
              </a:spcBef>
              <a:buNone/>
            </a:pPr>
            <a:endParaRPr lang="en-US" sz="2400" dirty="0">
              <a:latin typeface="+mj-lt"/>
            </a:endParaRPr>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3237455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1789610"/>
            <a:ext cx="7886700" cy="822961"/>
          </a:xfrm>
        </p:spPr>
        <p:txBody>
          <a:bodyPr/>
          <a:lstStyle/>
          <a:p>
            <a:pPr algn="ctr"/>
            <a:r>
              <a:rPr lang="en-CA" sz="2800" kern="100" dirty="0">
                <a:effectLst/>
                <a:latin typeface="Arial Nova" panose="020B0504020202020204" pitchFamily="34" charset="0"/>
                <a:ea typeface="Calibri" panose="020F0502020204030204" pitchFamily="34" charset="0"/>
                <a:cs typeface="Times New Roman" panose="02020603050405020304" pitchFamily="18" charset="0"/>
              </a:rPr>
              <a:t>Overview of the CRIA Course (2)</a:t>
            </a:r>
            <a:br>
              <a:rPr lang="fr-CA" sz="2800" kern="100" dirty="0">
                <a:effectLst/>
                <a:latin typeface="Corbel Light" panose="020B0303020204020204" pitchFamily="34" charset="0"/>
                <a:ea typeface="Calibri" panose="020F0502020204030204" pitchFamily="34" charset="0"/>
                <a:cs typeface="Times New Roman" panose="02020603050405020304" pitchFamily="18" charset="0"/>
              </a:rPr>
            </a:br>
            <a:br>
              <a:rPr lang="en-US" dirty="0"/>
            </a:br>
            <a:br>
              <a:rPr lang="en-US" dirty="0"/>
            </a:br>
            <a:endParaRPr lang="en-CA" dirty="0"/>
          </a:p>
        </p:txBody>
      </p:sp>
      <p:sp>
        <p:nvSpPr>
          <p:cNvPr id="4" name="Content Placeholder 3"/>
          <p:cNvSpPr>
            <a:spLocks noGrp="1"/>
          </p:cNvSpPr>
          <p:nvPr>
            <p:ph sz="half" idx="1"/>
          </p:nvPr>
        </p:nvSpPr>
        <p:spPr>
          <a:xfrm>
            <a:off x="628650" y="2435629"/>
            <a:ext cx="7886700" cy="3274545"/>
          </a:xfrm>
        </p:spPr>
        <p:txBody>
          <a:bodyPr/>
          <a:lstStyle/>
          <a:p>
            <a:pPr>
              <a:buNone/>
            </a:pPr>
            <a:endParaRPr lang="en-US" sz="2400" dirty="0">
              <a:latin typeface="+mj-lt"/>
            </a:endParaRPr>
          </a:p>
          <a:p>
            <a:pPr marL="342900" indent="-342900">
              <a:spcBef>
                <a:spcPts val="0"/>
              </a:spcBef>
            </a:pPr>
            <a:r>
              <a:rPr lang="en-US" sz="2400" dirty="0">
                <a:latin typeface="+mj-lt"/>
              </a:rPr>
              <a:t>Our goal was for the users to understand the context behind the CRIA and how to best use it</a:t>
            </a:r>
          </a:p>
          <a:p>
            <a:pPr marL="342900" indent="-342900">
              <a:spcBef>
                <a:spcPts val="0"/>
              </a:spcBef>
            </a:pPr>
            <a:r>
              <a:rPr lang="en-US" sz="2400" dirty="0">
                <a:latin typeface="+mj-lt"/>
              </a:rPr>
              <a:t>The tool provides a lot of examples </a:t>
            </a:r>
          </a:p>
          <a:p>
            <a:pPr marL="342900" indent="-342900">
              <a:spcBef>
                <a:spcPts val="0"/>
              </a:spcBef>
            </a:pPr>
            <a:r>
              <a:rPr lang="en-US" sz="2400" dirty="0">
                <a:latin typeface="+mj-lt"/>
              </a:rPr>
              <a:t>We have also worked closely with experts in Indigenous law within the Department of Justice to correctly incorporate considerations for Indigenous children</a:t>
            </a:r>
          </a:p>
          <a:p>
            <a:pPr>
              <a:spcBef>
                <a:spcPts val="0"/>
              </a:spcBef>
              <a:buNone/>
            </a:pPr>
            <a:endParaRPr lang="en-US" sz="2400" dirty="0">
              <a:latin typeface="+mj-lt"/>
            </a:endParaRPr>
          </a:p>
          <a:p>
            <a:pPr marL="936900" lvl="1">
              <a:spcBef>
                <a:spcPts val="0"/>
              </a:spcBef>
            </a:pPr>
            <a:endParaRPr lang="en-US" sz="2400" dirty="0">
              <a:latin typeface="+mj-lt"/>
            </a:endParaRPr>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77269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7804" y="1344994"/>
            <a:ext cx="7886700" cy="822961"/>
          </a:xfrm>
        </p:spPr>
        <p:txBody>
          <a:bodyPr/>
          <a:lstStyle/>
          <a:p>
            <a:pPr algn="ctr"/>
            <a:r>
              <a:rPr lang="en-CA" sz="2800" kern="100" dirty="0">
                <a:effectLst/>
                <a:latin typeface="Arial Nova" panose="020B0504020202020204" pitchFamily="34" charset="0"/>
                <a:ea typeface="Calibri" panose="020F0502020204030204" pitchFamily="34" charset="0"/>
                <a:cs typeface="Times New Roman" panose="02020603050405020304" pitchFamily="18" charset="0"/>
              </a:rPr>
              <a:t>Overview of the CRIA Course (3)</a:t>
            </a:r>
            <a:br>
              <a:rPr lang="fr-CA" sz="2800" kern="100" dirty="0">
                <a:effectLst/>
                <a:latin typeface="Corbel Light" panose="020B0303020204020204" pitchFamily="34" charset="0"/>
                <a:ea typeface="Calibri" panose="020F0502020204030204" pitchFamily="34" charset="0"/>
                <a:cs typeface="Times New Roman" panose="02020603050405020304" pitchFamily="18" charset="0"/>
              </a:rPr>
            </a:br>
            <a:br>
              <a:rPr lang="en-US" dirty="0"/>
            </a:br>
            <a:br>
              <a:rPr lang="en-US" dirty="0"/>
            </a:br>
            <a:endParaRPr lang="en-CA" dirty="0"/>
          </a:p>
        </p:txBody>
      </p:sp>
      <p:sp>
        <p:nvSpPr>
          <p:cNvPr id="4" name="Content Placeholder 3"/>
          <p:cNvSpPr>
            <a:spLocks noGrp="1"/>
          </p:cNvSpPr>
          <p:nvPr>
            <p:ph sz="half" idx="1"/>
          </p:nvPr>
        </p:nvSpPr>
        <p:spPr>
          <a:xfrm>
            <a:off x="457200" y="1862357"/>
            <a:ext cx="8286750" cy="4546832"/>
          </a:xfrm>
        </p:spPr>
        <p:txBody>
          <a:bodyPr/>
          <a:lstStyle/>
          <a:p>
            <a:pPr marL="342900" indent="-342900">
              <a:spcBef>
                <a:spcPts val="0"/>
              </a:spcBef>
            </a:pPr>
            <a:r>
              <a:rPr lang="en-US" dirty="0">
                <a:latin typeface="+mj-lt"/>
              </a:rPr>
              <a:t>Example of specific considerations: How we addressed Indigenous children's considerations in the course:</a:t>
            </a:r>
          </a:p>
          <a:p>
            <a:pPr marL="936900" lvl="1">
              <a:spcBef>
                <a:spcPts val="0"/>
              </a:spcBef>
            </a:pPr>
            <a:r>
              <a:rPr lang="en-US" dirty="0">
                <a:latin typeface="+mj-lt"/>
              </a:rPr>
              <a:t>Slides on the role of Indigenous Governments in the implementation of the CRC</a:t>
            </a:r>
          </a:p>
          <a:p>
            <a:pPr marL="936900" lvl="1">
              <a:spcBef>
                <a:spcPts val="0"/>
              </a:spcBef>
            </a:pPr>
            <a:r>
              <a:rPr lang="en-US" dirty="0">
                <a:latin typeface="+mj-lt"/>
              </a:rPr>
              <a:t>Slides on the protection afforded to Indigenous children within the CRC (articles 30, 17, 29, 8)</a:t>
            </a:r>
          </a:p>
          <a:p>
            <a:pPr marL="936900" lvl="1">
              <a:spcBef>
                <a:spcPts val="0"/>
              </a:spcBef>
            </a:pPr>
            <a:r>
              <a:rPr lang="en-US" dirty="0">
                <a:latin typeface="+mj-lt"/>
              </a:rPr>
              <a:t>Slides on the special attention required in the application of the best interests of the child principle in relation to Indigenous children (including unique factors to be considered: ongoing relationship with family, cultural identity and language etc.)</a:t>
            </a:r>
          </a:p>
          <a:p>
            <a:pPr marL="936900" lvl="1">
              <a:spcBef>
                <a:spcPts val="0"/>
              </a:spcBef>
            </a:pPr>
            <a:r>
              <a:rPr lang="en-US" dirty="0">
                <a:latin typeface="+mj-lt"/>
              </a:rPr>
              <a:t>Slides on the importance to consider Canada’s obligations under the </a:t>
            </a:r>
            <a:r>
              <a:rPr lang="en-US" i="1" dirty="0">
                <a:latin typeface="+mj-lt"/>
              </a:rPr>
              <a:t>United Nations Declaration on the Rights of Indigenous Peoples </a:t>
            </a:r>
          </a:p>
          <a:p>
            <a:pPr marL="936900" lvl="1">
              <a:spcBef>
                <a:spcPts val="0"/>
              </a:spcBef>
            </a:pPr>
            <a:r>
              <a:rPr lang="en-US" dirty="0">
                <a:latin typeface="+mj-lt"/>
              </a:rPr>
              <a:t>Concrete examples of initiatives that could have an impact on Indigenous children and how the CRIA could be applied</a:t>
            </a:r>
          </a:p>
          <a:p>
            <a:pPr marL="936900" lvl="1">
              <a:spcBef>
                <a:spcPts val="0"/>
              </a:spcBef>
            </a:pPr>
            <a:endParaRPr lang="en-US" dirty="0">
              <a:latin typeface="+mj-lt"/>
            </a:endParaRPr>
          </a:p>
          <a:p>
            <a:pPr marL="936900" lvl="1">
              <a:spcBef>
                <a:spcPts val="0"/>
              </a:spcBef>
            </a:pPr>
            <a:endParaRPr lang="en-US" dirty="0">
              <a:latin typeface="+mj-lt"/>
            </a:endParaRPr>
          </a:p>
          <a:p>
            <a:pPr marL="936900" lvl="1">
              <a:spcBef>
                <a:spcPts val="0"/>
              </a:spcBef>
            </a:pPr>
            <a:endParaRPr lang="en-US" dirty="0">
              <a:latin typeface="+mj-lt"/>
            </a:endParaRPr>
          </a:p>
          <a:p>
            <a:pPr marL="342900" indent="-342900">
              <a:spcBef>
                <a:spcPts val="0"/>
              </a:spcBef>
            </a:pPr>
            <a:endParaRPr lang="en-US" dirty="0">
              <a:latin typeface="+mj-lt"/>
            </a:endParaRPr>
          </a:p>
          <a:p>
            <a:pPr marL="936900" lvl="1">
              <a:spcBef>
                <a:spcPts val="0"/>
              </a:spcBef>
            </a:pPr>
            <a:endParaRPr lang="en-US" dirty="0">
              <a:latin typeface="+mj-lt"/>
            </a:endParaRPr>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4566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75F03-3F61-D16D-DFC9-5E7D8A375AB0}"/>
              </a:ext>
            </a:extLst>
          </p:cNvPr>
          <p:cNvSpPr>
            <a:spLocks noGrp="1"/>
          </p:cNvSpPr>
          <p:nvPr>
            <p:ph type="title"/>
          </p:nvPr>
        </p:nvSpPr>
        <p:spPr/>
        <p:txBody>
          <a:bodyPr/>
          <a:lstStyle/>
          <a:p>
            <a:pPr algn="ctr"/>
            <a:r>
              <a:rPr kumimoji="0" lang="en-CA" sz="2800" b="1" i="0" u="none" strike="noStrike" kern="100" cap="none" spc="0" normalizeH="0" baseline="0" noProof="0" dirty="0">
                <a:ln>
                  <a:noFill/>
                </a:ln>
                <a:solidFill>
                  <a:prstClr val="black"/>
                </a:solidFill>
                <a:effectLst/>
                <a:uLnTx/>
                <a:uFillTx/>
                <a:latin typeface="Arial Nova" panose="020B0504020202020204" pitchFamily="34" charset="0"/>
                <a:ea typeface="Calibri" panose="020F0502020204030204" pitchFamily="34" charset="0"/>
                <a:cs typeface="Times New Roman" panose="02020603050405020304" pitchFamily="18" charset="0"/>
              </a:rPr>
              <a:t>Overview of the CRIA Course (4)</a:t>
            </a:r>
            <a:endParaRPr lang="fr-CA" dirty="0"/>
          </a:p>
        </p:txBody>
      </p:sp>
      <p:sp>
        <p:nvSpPr>
          <p:cNvPr id="3" name="Content Placeholder 2">
            <a:extLst>
              <a:ext uri="{FF2B5EF4-FFF2-40B4-BE49-F238E27FC236}">
                <a16:creationId xmlns:a16="http://schemas.microsoft.com/office/drawing/2014/main" id="{1C615EBF-E3D8-24BC-567E-5DA6AA5EF2A3}"/>
              </a:ext>
            </a:extLst>
          </p:cNvPr>
          <p:cNvSpPr>
            <a:spLocks noGrp="1"/>
          </p:cNvSpPr>
          <p:nvPr>
            <p:ph sz="half" idx="1"/>
          </p:nvPr>
        </p:nvSpPr>
        <p:spPr/>
        <p:txBody>
          <a:bodyPr/>
          <a:lstStyle/>
          <a:p>
            <a:r>
              <a:rPr lang="en-CA" sz="3200" dirty="0">
                <a:latin typeface="+mj-lt"/>
              </a:rPr>
              <a:t> The course contains two case studies, where participants are invited to apply a CRIA:</a:t>
            </a:r>
          </a:p>
          <a:p>
            <a:pPr lvl="1"/>
            <a:r>
              <a:rPr lang="en-CA" sz="3200" dirty="0">
                <a:latin typeface="+mj-lt"/>
              </a:rPr>
              <a:t>The Canada Food Guide</a:t>
            </a:r>
          </a:p>
          <a:p>
            <a:pPr lvl="1"/>
            <a:r>
              <a:rPr lang="en-CA" sz="3200" dirty="0">
                <a:latin typeface="+mj-lt"/>
              </a:rPr>
              <a:t>Remote Testimony Rooms</a:t>
            </a:r>
          </a:p>
        </p:txBody>
      </p:sp>
      <p:sp>
        <p:nvSpPr>
          <p:cNvPr id="4" name="Slide Number Placeholder 3">
            <a:extLst>
              <a:ext uri="{FF2B5EF4-FFF2-40B4-BE49-F238E27FC236}">
                <a16:creationId xmlns:a16="http://schemas.microsoft.com/office/drawing/2014/main" id="{79F14B15-5905-8CD9-B5A6-51E68134BA47}"/>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36009B4-2E8F-4E28-A58F-16FA64DB9128}"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749505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1624065"/>
            <a:ext cx="7886700" cy="581892"/>
          </a:xfrm>
        </p:spPr>
        <p:txBody>
          <a:bodyPr/>
          <a:lstStyle/>
          <a:p>
            <a:pPr algn="ctr"/>
            <a:r>
              <a:rPr lang="en-US" dirty="0"/>
              <a:t>CRIA Online Course</a:t>
            </a:r>
            <a:br>
              <a:rPr lang="en-US" dirty="0"/>
            </a:br>
            <a:br>
              <a:rPr lang="en-US" dirty="0"/>
            </a:br>
            <a:endParaRPr lang="en-CA" dirty="0"/>
          </a:p>
        </p:txBody>
      </p:sp>
      <p:pic>
        <p:nvPicPr>
          <p:cNvPr id="5" name="Content Placeholder 4"/>
          <p:cNvPicPr>
            <a:picLocks noGrp="1" noChangeAspect="1"/>
          </p:cNvPicPr>
          <p:nvPr>
            <p:ph sz="half" idx="1"/>
          </p:nvPr>
        </p:nvPicPr>
        <p:blipFill>
          <a:blip r:embed="rId2"/>
          <a:stretch>
            <a:fillRect/>
          </a:stretch>
        </p:blipFill>
        <p:spPr>
          <a:xfrm>
            <a:off x="628650" y="2205956"/>
            <a:ext cx="7886700" cy="3883237"/>
          </a:xfrm>
          <a:prstGeom prst="rect">
            <a:avLst/>
          </a:prstGeom>
        </p:spPr>
      </p:pic>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50369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D3A5F-B48A-67DF-D5E4-4E241BC5DDC8}"/>
              </a:ext>
            </a:extLst>
          </p:cNvPr>
          <p:cNvSpPr>
            <a:spLocks noGrp="1"/>
          </p:cNvSpPr>
          <p:nvPr>
            <p:ph type="title"/>
          </p:nvPr>
        </p:nvSpPr>
        <p:spPr>
          <a:xfrm>
            <a:off x="628650" y="1471113"/>
            <a:ext cx="7886700" cy="548640"/>
          </a:xfrm>
        </p:spPr>
        <p:txBody>
          <a:bodyPr/>
          <a:lstStyle/>
          <a:p>
            <a:pPr algn="ctr"/>
            <a:r>
              <a:rPr lang="en-CA" sz="2800" dirty="0">
                <a:effectLst/>
                <a:latin typeface="+mj-lt"/>
                <a:ea typeface="Times New Roman" panose="02020603050405020304" pitchFamily="18" charset="0"/>
                <a:cs typeface="Times New Roman" panose="02020603050405020304" pitchFamily="18" charset="0"/>
              </a:rPr>
              <a:t>Interaction with Gender-Based Analysis Plus </a:t>
            </a:r>
            <a:br>
              <a:rPr lang="en-CA" sz="2800" dirty="0">
                <a:effectLst/>
                <a:latin typeface="+mj-lt"/>
                <a:ea typeface="Calibri" panose="020F0502020204030204" pitchFamily="34" charset="0"/>
                <a:cs typeface="Times New Roman" panose="02020603050405020304" pitchFamily="18" charset="0"/>
              </a:rPr>
            </a:br>
            <a:endParaRPr lang="fr-CA" dirty="0"/>
          </a:p>
        </p:txBody>
      </p:sp>
      <p:sp>
        <p:nvSpPr>
          <p:cNvPr id="3" name="Content Placeholder 2">
            <a:extLst>
              <a:ext uri="{FF2B5EF4-FFF2-40B4-BE49-F238E27FC236}">
                <a16:creationId xmlns:a16="http://schemas.microsoft.com/office/drawing/2014/main" id="{C3D1B69D-A821-7819-1385-EFDCD159A5E6}"/>
              </a:ext>
            </a:extLst>
          </p:cNvPr>
          <p:cNvSpPr>
            <a:spLocks noGrp="1"/>
          </p:cNvSpPr>
          <p:nvPr>
            <p:ph sz="half" idx="1"/>
          </p:nvPr>
        </p:nvSpPr>
        <p:spPr>
          <a:xfrm>
            <a:off x="628650" y="2019753"/>
            <a:ext cx="7886700" cy="3800280"/>
          </a:xfrm>
        </p:spPr>
        <p:txBody>
          <a:bodyPr/>
          <a:lstStyle/>
          <a:p>
            <a:pPr>
              <a:buNone/>
            </a:pPr>
            <a:r>
              <a:rPr lang="en-US" sz="2000" dirty="0">
                <a:solidFill>
                  <a:srgbClr val="333333"/>
                </a:solidFill>
                <a:latin typeface="+mj-lt"/>
              </a:rPr>
              <a:t>What is GBA+?</a:t>
            </a:r>
          </a:p>
          <a:p>
            <a:r>
              <a:rPr lang="en-US" sz="2000" dirty="0">
                <a:solidFill>
                  <a:srgbClr val="333333"/>
                </a:solidFill>
                <a:latin typeface="+mj-lt"/>
              </a:rPr>
              <a:t>Tool </a:t>
            </a:r>
            <a:r>
              <a:rPr lang="en-US" sz="2000" b="0" i="0" dirty="0">
                <a:solidFill>
                  <a:srgbClr val="333333"/>
                </a:solidFill>
                <a:effectLst/>
                <a:latin typeface="+mj-lt"/>
              </a:rPr>
              <a:t>to assess how diverse groups of women, men, and gender diverse people may experience policies, programs and initiatives. </a:t>
            </a:r>
          </a:p>
          <a:p>
            <a:r>
              <a:rPr lang="en-US" sz="2000" b="0" i="0" dirty="0">
                <a:solidFill>
                  <a:srgbClr val="333333"/>
                </a:solidFill>
                <a:effectLst/>
                <a:latin typeface="+mj-lt"/>
              </a:rPr>
              <a:t>The “plus” acknowledges that we all have multiple intersecting characteristics, such as race, ethnicity, religion, age, and mental or physical disability, and how the interaction between these factors influences the way we might experience government policies and initiatives.</a:t>
            </a:r>
          </a:p>
          <a:p>
            <a:r>
              <a:rPr lang="en-US" sz="2000" dirty="0">
                <a:solidFill>
                  <a:srgbClr val="333333"/>
                </a:solidFill>
                <a:latin typeface="+mj-lt"/>
              </a:rPr>
              <a:t>Age already a factor to consider, but not central to GBA +</a:t>
            </a:r>
          </a:p>
          <a:p>
            <a:r>
              <a:rPr lang="en-US" sz="2000" b="0" i="0" dirty="0">
                <a:solidFill>
                  <a:srgbClr val="333333"/>
                </a:solidFill>
                <a:effectLst/>
                <a:latin typeface="+mj-lt"/>
              </a:rPr>
              <a:t>CRIA can complement and complete a GBA+ analysis</a:t>
            </a:r>
          </a:p>
          <a:p>
            <a:endParaRPr lang="en-US" sz="2000" b="0" i="0" dirty="0">
              <a:solidFill>
                <a:srgbClr val="333333"/>
              </a:solidFill>
              <a:effectLst/>
              <a:latin typeface="+mj-lt"/>
            </a:endParaRPr>
          </a:p>
          <a:p>
            <a:endParaRPr lang="fr-CA" sz="2000" dirty="0">
              <a:latin typeface="+mj-lt"/>
            </a:endParaRPr>
          </a:p>
        </p:txBody>
      </p:sp>
      <p:sp>
        <p:nvSpPr>
          <p:cNvPr id="4" name="Slide Number Placeholder 3">
            <a:extLst>
              <a:ext uri="{FF2B5EF4-FFF2-40B4-BE49-F238E27FC236}">
                <a16:creationId xmlns:a16="http://schemas.microsoft.com/office/drawing/2014/main" id="{D11B026C-7D02-4485-5958-E5F175C1DCC7}"/>
              </a:ext>
            </a:extLst>
          </p:cNvPr>
          <p:cNvSpPr>
            <a:spLocks noGrp="1"/>
          </p:cNvSpPr>
          <p:nvPr>
            <p:ph type="sldNum" sz="quarter" idx="12"/>
          </p:nvPr>
        </p:nvSpPr>
        <p:spPr/>
        <p:txBody>
          <a:bodyPr/>
          <a:lstStyle/>
          <a:p>
            <a:fld id="{136009B4-2E8F-4E28-A58F-16FA64DB9128}" type="slidenum">
              <a:rPr lang="en-US" smtClean="0"/>
              <a:pPr/>
              <a:t>16</a:t>
            </a:fld>
            <a:endParaRPr lang="en-US" dirty="0"/>
          </a:p>
        </p:txBody>
      </p:sp>
    </p:spTree>
    <p:extLst>
      <p:ext uri="{BB962C8B-B14F-4D97-AF65-F5344CB8AC3E}">
        <p14:creationId xmlns:p14="http://schemas.microsoft.com/office/powerpoint/2010/main" val="2688365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33525"/>
            <a:ext cx="7886700" cy="804726"/>
          </a:xfrm>
        </p:spPr>
        <p:txBody>
          <a:bodyPr/>
          <a:lstStyle/>
          <a:p>
            <a:pPr algn="ctr"/>
            <a:r>
              <a:rPr lang="en-US" dirty="0"/>
              <a:t>Promotion across the federal government and beyond</a:t>
            </a:r>
          </a:p>
        </p:txBody>
      </p:sp>
      <p:sp>
        <p:nvSpPr>
          <p:cNvPr id="3" name="Content Placeholder 2"/>
          <p:cNvSpPr>
            <a:spLocks noGrp="1"/>
          </p:cNvSpPr>
          <p:nvPr>
            <p:ph sz="half" idx="1"/>
          </p:nvPr>
        </p:nvSpPr>
        <p:spPr/>
        <p:txBody>
          <a:bodyPr/>
          <a:lstStyle/>
          <a:p>
            <a:pPr marL="285750" indent="-285750"/>
            <a:r>
              <a:rPr lang="en-US" sz="2400" dirty="0">
                <a:latin typeface="+mj-lt"/>
              </a:rPr>
              <a:t>The CRIA tool and course launched in July 2023</a:t>
            </a:r>
          </a:p>
          <a:p>
            <a:pPr marL="285750" indent="-285750"/>
            <a:r>
              <a:rPr lang="en-US" sz="2400" dirty="0">
                <a:latin typeface="+mj-lt"/>
              </a:rPr>
              <a:t>For now, it is voluntary within Justice Canada and other departments, but strongly encouraged</a:t>
            </a:r>
          </a:p>
          <a:p>
            <a:pPr marL="285750" indent="-285750"/>
            <a:r>
              <a:rPr lang="en-US" sz="2400" dirty="0">
                <a:latin typeface="+mj-lt"/>
              </a:rPr>
              <a:t>Promotion done across our networks, such as the Interdepartmental Working Group on Children’s Rights</a:t>
            </a:r>
          </a:p>
          <a:p>
            <a:pPr marL="285750" indent="-285750"/>
            <a:r>
              <a:rPr lang="en-US" sz="2400" dirty="0">
                <a:latin typeface="+mj-lt"/>
              </a:rPr>
              <a:t>Our tool has been added to the GBA+ compendium</a:t>
            </a:r>
          </a:p>
          <a:p>
            <a:pPr marL="285750" indent="-285750"/>
            <a:r>
              <a:rPr lang="en-US" sz="2400" dirty="0">
                <a:latin typeface="+mj-lt"/>
              </a:rPr>
              <a:t>Promotion done on social media to the public </a:t>
            </a:r>
          </a:p>
          <a:p>
            <a:pPr>
              <a:buNone/>
            </a:pPr>
            <a:endParaRPr lang="en-US" sz="2400" dirty="0">
              <a:latin typeface="+mj-lt"/>
            </a:endParaRPr>
          </a:p>
          <a:p>
            <a:pPr>
              <a:buNone/>
            </a:pPr>
            <a:endParaRPr lang="en-US" sz="2400" dirty="0">
              <a:latin typeface="+mj-lt"/>
            </a:endParaRPr>
          </a:p>
          <a:p>
            <a:pPr>
              <a:buNone/>
            </a:pPr>
            <a:endParaRPr lang="en-US" sz="3200" dirty="0">
              <a:latin typeface="+mj-lt"/>
            </a:endParaRPr>
          </a:p>
          <a:p>
            <a:pPr>
              <a:buNone/>
            </a:pPr>
            <a:endParaRPr lang="en-US" sz="3200" dirty="0">
              <a:latin typeface="+mj-lt"/>
            </a:endParaRP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36009B4-2E8F-4E28-A58F-16FA64DB9128}"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75544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90220-B00F-4EBB-CD72-052E956CCE80}"/>
              </a:ext>
            </a:extLst>
          </p:cNvPr>
          <p:cNvSpPr>
            <a:spLocks noGrp="1"/>
          </p:cNvSpPr>
          <p:nvPr>
            <p:ph type="title"/>
          </p:nvPr>
        </p:nvSpPr>
        <p:spPr/>
        <p:txBody>
          <a:bodyPr/>
          <a:lstStyle/>
          <a:p>
            <a:r>
              <a:rPr lang="fr-CA" dirty="0"/>
              <a:t>Questions?</a:t>
            </a:r>
            <a:br>
              <a:rPr lang="fr-CA" dirty="0"/>
            </a:br>
            <a:r>
              <a:rPr lang="fr-CA" dirty="0" err="1"/>
              <a:t>Thank</a:t>
            </a:r>
            <a:r>
              <a:rPr lang="fr-CA" dirty="0"/>
              <a:t> </a:t>
            </a:r>
            <a:r>
              <a:rPr lang="fr-CA" dirty="0" err="1"/>
              <a:t>you</a:t>
            </a:r>
            <a:r>
              <a:rPr lang="fr-CA" dirty="0"/>
              <a:t>!</a:t>
            </a:r>
          </a:p>
        </p:txBody>
      </p:sp>
      <p:sp>
        <p:nvSpPr>
          <p:cNvPr id="3" name="Slide Number Placeholder 2">
            <a:extLst>
              <a:ext uri="{FF2B5EF4-FFF2-40B4-BE49-F238E27FC236}">
                <a16:creationId xmlns:a16="http://schemas.microsoft.com/office/drawing/2014/main" id="{290EF6CA-E92D-93C3-09FC-EFB07C0F705A}"/>
              </a:ext>
            </a:extLst>
          </p:cNvPr>
          <p:cNvSpPr>
            <a:spLocks noGrp="1"/>
          </p:cNvSpPr>
          <p:nvPr>
            <p:ph type="sldNum" sz="quarter" idx="12"/>
          </p:nvPr>
        </p:nvSpPr>
        <p:spPr/>
        <p:txBody>
          <a:bodyPr/>
          <a:lstStyle/>
          <a:p>
            <a:fld id="{BB1440BD-7AE6-44F2-8E7C-13B1D5A0F975}" type="slidenum">
              <a:rPr lang="en-US" smtClean="0"/>
              <a:pPr/>
              <a:t>18</a:t>
            </a:fld>
            <a:endParaRPr lang="en-US" dirty="0"/>
          </a:p>
        </p:txBody>
      </p:sp>
    </p:spTree>
    <p:extLst>
      <p:ext uri="{BB962C8B-B14F-4D97-AF65-F5344CB8AC3E}">
        <p14:creationId xmlns:p14="http://schemas.microsoft.com/office/powerpoint/2010/main" val="2326866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955A1-2841-2C3B-CC3A-2422812FFBD5}"/>
              </a:ext>
            </a:extLst>
          </p:cNvPr>
          <p:cNvSpPr>
            <a:spLocks noGrp="1"/>
          </p:cNvSpPr>
          <p:nvPr>
            <p:ph type="title"/>
          </p:nvPr>
        </p:nvSpPr>
        <p:spPr/>
        <p:txBody>
          <a:bodyPr/>
          <a:lstStyle/>
          <a:p>
            <a:r>
              <a:rPr lang="fr-CA" sz="2800" dirty="0" err="1"/>
              <a:t>Overview</a:t>
            </a:r>
            <a:endParaRPr lang="en-CA" sz="2800" dirty="0"/>
          </a:p>
        </p:txBody>
      </p:sp>
      <p:sp>
        <p:nvSpPr>
          <p:cNvPr id="3" name="Content Placeholder 2">
            <a:extLst>
              <a:ext uri="{FF2B5EF4-FFF2-40B4-BE49-F238E27FC236}">
                <a16:creationId xmlns:a16="http://schemas.microsoft.com/office/drawing/2014/main" id="{5AD9A306-CCD4-F1D4-55B9-FBE50C3E4D4A}"/>
              </a:ext>
            </a:extLst>
          </p:cNvPr>
          <p:cNvSpPr>
            <a:spLocks noGrp="1"/>
          </p:cNvSpPr>
          <p:nvPr>
            <p:ph sz="half" idx="1"/>
          </p:nvPr>
        </p:nvSpPr>
        <p:spPr>
          <a:xfrm>
            <a:off x="628650" y="2502713"/>
            <a:ext cx="7886700" cy="3207461"/>
          </a:xfrm>
        </p:spPr>
        <p:txBody>
          <a:bodyPr/>
          <a:lstStyle/>
          <a:p>
            <a:pPr marL="285750" indent="-285750">
              <a:tabLst>
                <a:tab pos="457200" algn="l"/>
              </a:tabLst>
            </a:pPr>
            <a:r>
              <a:rPr lang="en-US" sz="2000" dirty="0">
                <a:effectLst/>
                <a:latin typeface="+mj-lt"/>
                <a:ea typeface="Times New Roman" panose="02020603050405020304" pitchFamily="18" charset="0"/>
                <a:cs typeface="Times New Roman" panose="02020603050405020304" pitchFamily="18" charset="0"/>
              </a:rPr>
              <a:t>United Nations (UN) Convention on the Rights of the Child (CRC) and Canada’s obligations</a:t>
            </a:r>
            <a:endParaRPr lang="en-CA" sz="2000" dirty="0">
              <a:effectLst/>
              <a:latin typeface="+mj-lt"/>
              <a:ea typeface="Calibri" panose="020F0502020204030204" pitchFamily="34" charset="0"/>
              <a:cs typeface="Times New Roman" panose="02020603050405020304" pitchFamily="18" charset="0"/>
            </a:endParaRPr>
          </a:p>
          <a:p>
            <a:pPr marL="285750" indent="-285750">
              <a:tabLst>
                <a:tab pos="457200" algn="l"/>
              </a:tabLst>
            </a:pPr>
            <a:r>
              <a:rPr lang="en-US" sz="2000" dirty="0">
                <a:effectLst/>
                <a:latin typeface="+mj-lt"/>
                <a:ea typeface="Times New Roman" panose="02020603050405020304" pitchFamily="18" charset="0"/>
                <a:cs typeface="Times New Roman" panose="02020603050405020304" pitchFamily="18" charset="0"/>
              </a:rPr>
              <a:t>Appearances </a:t>
            </a:r>
            <a:r>
              <a:rPr lang="en-US" sz="2000" dirty="0">
                <a:latin typeface="+mj-lt"/>
                <a:ea typeface="Times New Roman" panose="02020603050405020304" pitchFamily="18" charset="0"/>
                <a:cs typeface="Times New Roman" panose="02020603050405020304" pitchFamily="18" charset="0"/>
              </a:rPr>
              <a:t>B</a:t>
            </a:r>
            <a:r>
              <a:rPr lang="en-US" sz="2000" dirty="0">
                <a:effectLst/>
                <a:latin typeface="+mj-lt"/>
                <a:ea typeface="Times New Roman" panose="02020603050405020304" pitchFamily="18" charset="0"/>
                <a:cs typeface="Times New Roman" panose="02020603050405020304" pitchFamily="18" charset="0"/>
              </a:rPr>
              <a:t>efore the UN Committee on the Rights of the Child and </a:t>
            </a:r>
            <a:r>
              <a:rPr lang="en-US" sz="2000" dirty="0">
                <a:latin typeface="+mj-lt"/>
                <a:ea typeface="Times New Roman" panose="02020603050405020304" pitchFamily="18" charset="0"/>
                <a:cs typeface="Times New Roman" panose="02020603050405020304" pitchFamily="18" charset="0"/>
              </a:rPr>
              <a:t>R</a:t>
            </a:r>
            <a:r>
              <a:rPr lang="en-US" sz="2000" dirty="0">
                <a:effectLst/>
                <a:latin typeface="+mj-lt"/>
                <a:ea typeface="Times New Roman" panose="02020603050405020304" pitchFamily="18" charset="0"/>
                <a:cs typeface="Times New Roman" panose="02020603050405020304" pitchFamily="18" charset="0"/>
              </a:rPr>
              <a:t>ecommendations on CRIA</a:t>
            </a:r>
            <a:endParaRPr lang="en-CA" sz="2000" dirty="0">
              <a:effectLst/>
              <a:latin typeface="+mj-lt"/>
              <a:ea typeface="Calibri" panose="020F0502020204030204" pitchFamily="34" charset="0"/>
              <a:cs typeface="Times New Roman" panose="02020603050405020304" pitchFamily="18" charset="0"/>
            </a:endParaRPr>
          </a:p>
          <a:p>
            <a:pPr marL="285750" indent="-285750">
              <a:tabLst>
                <a:tab pos="457200" algn="l"/>
              </a:tabLst>
            </a:pPr>
            <a:r>
              <a:rPr lang="en-CA" sz="2000" dirty="0">
                <a:effectLst/>
                <a:latin typeface="+mj-lt"/>
                <a:ea typeface="Times New Roman" panose="02020603050405020304" pitchFamily="18" charset="0"/>
                <a:cs typeface="Times New Roman" panose="02020603050405020304" pitchFamily="18" charset="0"/>
              </a:rPr>
              <a:t>How Justice Canada Developed the CRIA Tool and Course</a:t>
            </a:r>
          </a:p>
          <a:p>
            <a:pPr marL="285750" indent="-285750">
              <a:tabLst>
                <a:tab pos="457200" algn="l"/>
              </a:tabLst>
            </a:pPr>
            <a:r>
              <a:rPr lang="en-CA" sz="2000" dirty="0">
                <a:effectLst/>
                <a:latin typeface="+mj-lt"/>
                <a:ea typeface="Times New Roman" panose="02020603050405020304" pitchFamily="18" charset="0"/>
                <a:cs typeface="Times New Roman" panose="02020603050405020304" pitchFamily="18" charset="0"/>
              </a:rPr>
              <a:t>Overview of the CRIA Tool </a:t>
            </a:r>
            <a:endParaRPr lang="en-CA" sz="2000" dirty="0">
              <a:effectLst/>
              <a:latin typeface="+mj-lt"/>
              <a:ea typeface="Calibri" panose="020F0502020204030204" pitchFamily="34" charset="0"/>
              <a:cs typeface="Times New Roman" panose="02020603050405020304" pitchFamily="18" charset="0"/>
            </a:endParaRPr>
          </a:p>
          <a:p>
            <a:pPr marL="285750" indent="-285750">
              <a:tabLst>
                <a:tab pos="457200" algn="l"/>
              </a:tabLst>
            </a:pPr>
            <a:r>
              <a:rPr lang="en-CA" sz="2000" dirty="0">
                <a:effectLst/>
                <a:latin typeface="+mj-lt"/>
                <a:ea typeface="Times New Roman" panose="02020603050405020304" pitchFamily="18" charset="0"/>
                <a:cs typeface="Times New Roman" panose="02020603050405020304" pitchFamily="18" charset="0"/>
              </a:rPr>
              <a:t>Overview of the CRIA Course </a:t>
            </a:r>
            <a:endParaRPr lang="en-CA" sz="2000" dirty="0">
              <a:effectLst/>
              <a:latin typeface="+mj-lt"/>
              <a:ea typeface="Calibri" panose="020F0502020204030204" pitchFamily="34" charset="0"/>
              <a:cs typeface="Times New Roman" panose="02020603050405020304" pitchFamily="18" charset="0"/>
            </a:endParaRPr>
          </a:p>
          <a:p>
            <a:pPr marL="285750" indent="-285750">
              <a:tabLst>
                <a:tab pos="457200" algn="l"/>
              </a:tabLst>
            </a:pPr>
            <a:r>
              <a:rPr lang="en-CA" sz="2000" dirty="0">
                <a:effectLst/>
                <a:latin typeface="+mj-lt"/>
                <a:ea typeface="Times New Roman" panose="02020603050405020304" pitchFamily="18" charset="0"/>
                <a:cs typeface="Times New Roman" panose="02020603050405020304" pitchFamily="18" charset="0"/>
              </a:rPr>
              <a:t>Interaction with GBA+ and Future of CRIA</a:t>
            </a:r>
            <a:endParaRPr lang="en-CA" sz="2000" dirty="0">
              <a:effectLst/>
              <a:latin typeface="+mj-lt"/>
              <a:ea typeface="Calibri" panose="020F0502020204030204" pitchFamily="34" charset="0"/>
              <a:cs typeface="Times New Roman" panose="02020603050405020304" pitchFamily="18" charset="0"/>
            </a:endParaRPr>
          </a:p>
          <a:p>
            <a:pPr marL="285750" indent="-285750"/>
            <a:r>
              <a:rPr lang="en-CA" sz="2000" dirty="0">
                <a:effectLst/>
                <a:latin typeface="+mj-lt"/>
                <a:ea typeface="Times New Roman" panose="02020603050405020304" pitchFamily="18" charset="0"/>
              </a:rPr>
              <a:t>Questions? </a:t>
            </a:r>
            <a:endParaRPr lang="en-CA" sz="2000" dirty="0">
              <a:latin typeface="+mj-lt"/>
            </a:endParaRPr>
          </a:p>
        </p:txBody>
      </p:sp>
      <p:sp>
        <p:nvSpPr>
          <p:cNvPr id="4" name="Slide Number Placeholder 3">
            <a:extLst>
              <a:ext uri="{FF2B5EF4-FFF2-40B4-BE49-F238E27FC236}">
                <a16:creationId xmlns:a16="http://schemas.microsoft.com/office/drawing/2014/main" id="{8429CC1C-89CA-48A2-EA36-5A629FC68780}"/>
              </a:ext>
            </a:extLst>
          </p:cNvPr>
          <p:cNvSpPr>
            <a:spLocks noGrp="1"/>
          </p:cNvSpPr>
          <p:nvPr>
            <p:ph type="sldNum" sz="quarter" idx="12"/>
          </p:nvPr>
        </p:nvSpPr>
        <p:spPr/>
        <p:txBody>
          <a:bodyPr/>
          <a:lstStyle/>
          <a:p>
            <a:fld id="{136009B4-2E8F-4E28-A58F-16FA64DB9128}" type="slidenum">
              <a:rPr lang="en-US" smtClean="0"/>
              <a:pPr/>
              <a:t>2</a:t>
            </a:fld>
            <a:endParaRPr lang="en-US" dirty="0"/>
          </a:p>
        </p:txBody>
      </p:sp>
    </p:spTree>
    <p:extLst>
      <p:ext uri="{BB962C8B-B14F-4D97-AF65-F5344CB8AC3E}">
        <p14:creationId xmlns:p14="http://schemas.microsoft.com/office/powerpoint/2010/main" val="2309687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7B152-C498-4ADF-5F0C-5D8C3EB40ABA}"/>
              </a:ext>
            </a:extLst>
          </p:cNvPr>
          <p:cNvSpPr>
            <a:spLocks noGrp="1"/>
          </p:cNvSpPr>
          <p:nvPr>
            <p:ph type="title"/>
          </p:nvPr>
        </p:nvSpPr>
        <p:spPr>
          <a:xfrm>
            <a:off x="438411" y="1566218"/>
            <a:ext cx="8617907" cy="548640"/>
          </a:xfrm>
        </p:spPr>
        <p:txBody>
          <a:bodyPr/>
          <a:lstStyle/>
          <a:p>
            <a:pPr marL="285750" marR="0" lvl="0" indent="-285750" defTabSz="486000" rtl="0" eaLnBrk="1" fontAlgn="auto" latinLnBrk="0" hangingPunct="1">
              <a:lnSpc>
                <a:spcPct val="100000"/>
              </a:lnSpc>
              <a:spcBef>
                <a:spcPts val="750"/>
              </a:spcBef>
              <a:spcAft>
                <a:spcPts val="0"/>
              </a:spcAft>
              <a:tabLst>
                <a:tab pos="457200" algn="l"/>
              </a:tabLst>
              <a:defRPr/>
            </a:pPr>
            <a:r>
              <a:rPr kumimoji="0" lang="en-US" sz="2600" i="0" u="none" strike="noStrike" kern="1200" cap="none" spc="0" normalizeH="0" baseline="0" noProof="0" dirty="0">
                <a:ln>
                  <a:noFill/>
                </a:ln>
                <a:solidFill>
                  <a:prstClr val="black"/>
                </a:solidFill>
                <a:effectLst/>
                <a:uLnTx/>
                <a:uFillTx/>
                <a:latin typeface="Arial" panose="020B0604020202020204"/>
                <a:ea typeface="Times New Roman" panose="02020603050405020304" pitchFamily="18" charset="0"/>
                <a:cs typeface="Times New Roman" panose="02020603050405020304" pitchFamily="18" charset="0"/>
              </a:rPr>
              <a:t>United Nations Convention on the Rights of the Child</a:t>
            </a:r>
            <a:br>
              <a:rPr kumimoji="0" lang="en-CA"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FBA12B55-D07B-CF2D-F207-72549D097CBB}"/>
              </a:ext>
            </a:extLst>
          </p:cNvPr>
          <p:cNvSpPr>
            <a:spLocks noGrp="1"/>
          </p:cNvSpPr>
          <p:nvPr>
            <p:ph sz="half" idx="1"/>
          </p:nvPr>
        </p:nvSpPr>
        <p:spPr>
          <a:xfrm>
            <a:off x="628650" y="2134216"/>
            <a:ext cx="8247888" cy="3818709"/>
          </a:xfrm>
        </p:spPr>
        <p:txBody>
          <a:bodyPr/>
          <a:lstStyle/>
          <a:p>
            <a:pPr marL="342900" indent="-342900"/>
            <a:r>
              <a:rPr kumimoji="0" lang="en-CA" sz="2350" i="1"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Convention on the Rights of the Child </a:t>
            </a:r>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(CRC) adopted in 1989</a:t>
            </a:r>
          </a:p>
          <a:p>
            <a:pPr marL="342900" indent="-342900"/>
            <a:r>
              <a:rPr lang="en-CA" sz="2350" dirty="0">
                <a:solidFill>
                  <a:prstClr val="black"/>
                </a:solidFill>
                <a:latin typeface="+mj-lt"/>
                <a:ea typeface="Calibri" panose="020F0502020204030204" pitchFamily="34" charset="0"/>
                <a:cs typeface="Calibri" panose="020F0502020204030204" pitchFamily="34" charset="0"/>
              </a:rPr>
              <a:t>CRC ratified by Canada in</a:t>
            </a:r>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 1991</a:t>
            </a:r>
            <a:endPar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342900" indent="-342900"/>
            <a:r>
              <a:rPr lang="en-CA" sz="2350" dirty="0">
                <a:latin typeface="+mj-lt"/>
              </a:rPr>
              <a:t>Ratified by 196 countries</a:t>
            </a:r>
          </a:p>
          <a:p>
            <a:pPr marL="342900" indent="-342900"/>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CRC has four guiding principles:</a:t>
            </a:r>
            <a:endPar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936900" lvl="1" defTabSz="914400">
              <a:lnSpc>
                <a:spcPct val="107000"/>
              </a:lnSpc>
              <a:spcBef>
                <a:spcPts val="0"/>
              </a:spcBef>
              <a:spcAft>
                <a:spcPts val="800"/>
              </a:spcAft>
              <a:buFont typeface="+mj-lt"/>
              <a:buAutoNum type="arabicPeriod"/>
              <a:defRPr/>
            </a:pPr>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Non-discrimination (art 2)</a:t>
            </a:r>
            <a:endPar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936900" lvl="1" defTabSz="914400">
              <a:lnSpc>
                <a:spcPct val="107000"/>
              </a:lnSpc>
              <a:spcBef>
                <a:spcPts val="0"/>
              </a:spcBef>
              <a:spcAft>
                <a:spcPts val="800"/>
              </a:spcAft>
              <a:buFont typeface="+mj-lt"/>
              <a:buAutoNum type="arabicPeriod"/>
              <a:defRPr/>
            </a:pPr>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Best interests of the child (art 3; 21)</a:t>
            </a:r>
            <a:endPar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936900" lvl="1" defTabSz="914400">
              <a:lnSpc>
                <a:spcPct val="107000"/>
              </a:lnSpc>
              <a:spcBef>
                <a:spcPts val="0"/>
              </a:spcBef>
              <a:spcAft>
                <a:spcPts val="800"/>
              </a:spcAft>
              <a:buFont typeface="+mj-lt"/>
              <a:buAutoNum type="arabicPeriod"/>
              <a:defRPr/>
            </a:pPr>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The right to life, survival and development (art 6)</a:t>
            </a:r>
            <a:endPar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936900" lvl="1" defTabSz="914400">
              <a:lnSpc>
                <a:spcPct val="107000"/>
              </a:lnSpc>
              <a:spcBef>
                <a:spcPts val="0"/>
              </a:spcBef>
              <a:spcAft>
                <a:spcPts val="800"/>
              </a:spcAft>
              <a:buFont typeface="+mj-lt"/>
              <a:buAutoNum type="arabicPeriod"/>
              <a:defRPr/>
            </a:pPr>
            <a:r>
              <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mn-cs"/>
              </a:rPr>
              <a:t>Respect for the views of the child (art 12)</a:t>
            </a:r>
            <a:endParaRPr kumimoji="0" lang="en-CA" sz="2350" i="0" u="none" strike="noStrike" kern="1200" cap="none" spc="0" normalizeH="0" baseline="0" noProof="0" dirty="0">
              <a:ln>
                <a:noFill/>
              </a:ln>
              <a:solidFill>
                <a:prstClr val="black"/>
              </a:solidFill>
              <a:effectLst/>
              <a:uLnTx/>
              <a:uFillTx/>
              <a:latin typeface="+mj-lt"/>
              <a:ea typeface="Calibri" panose="020F0502020204030204" pitchFamily="34" charset="0"/>
              <a:cs typeface="Times New Roman" panose="02020603050405020304" pitchFamily="18" charset="0"/>
            </a:endParaRPr>
          </a:p>
          <a:p>
            <a:pPr marL="342900" indent="-342900"/>
            <a:endParaRPr lang="en-CA" sz="2000" dirty="0">
              <a:latin typeface="+mj-lt"/>
            </a:endParaRPr>
          </a:p>
        </p:txBody>
      </p:sp>
      <p:sp>
        <p:nvSpPr>
          <p:cNvPr id="4" name="Slide Number Placeholder 3">
            <a:extLst>
              <a:ext uri="{FF2B5EF4-FFF2-40B4-BE49-F238E27FC236}">
                <a16:creationId xmlns:a16="http://schemas.microsoft.com/office/drawing/2014/main" id="{6417D953-6B55-249E-2C7A-FD64CE591621}"/>
              </a:ext>
            </a:extLst>
          </p:cNvPr>
          <p:cNvSpPr>
            <a:spLocks noGrp="1"/>
          </p:cNvSpPr>
          <p:nvPr>
            <p:ph type="sldNum" sz="quarter" idx="12"/>
          </p:nvPr>
        </p:nvSpPr>
        <p:spPr/>
        <p:txBody>
          <a:bodyPr/>
          <a:lstStyle/>
          <a:p>
            <a:fld id="{136009B4-2E8F-4E28-A58F-16FA64DB9128}" type="slidenum">
              <a:rPr lang="en-US" smtClean="0"/>
              <a:pPr/>
              <a:t>3</a:t>
            </a:fld>
            <a:endParaRPr lang="en-US" dirty="0"/>
          </a:p>
        </p:txBody>
      </p:sp>
    </p:spTree>
    <p:extLst>
      <p:ext uri="{BB962C8B-B14F-4D97-AF65-F5344CB8AC3E}">
        <p14:creationId xmlns:p14="http://schemas.microsoft.com/office/powerpoint/2010/main" val="172921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C40B7-CC9A-D5A5-23EC-DEFB5B1A3FD1}"/>
              </a:ext>
            </a:extLst>
          </p:cNvPr>
          <p:cNvSpPr>
            <a:spLocks noGrp="1"/>
          </p:cNvSpPr>
          <p:nvPr>
            <p:ph type="title"/>
          </p:nvPr>
        </p:nvSpPr>
        <p:spPr/>
        <p:txBody>
          <a:bodyPr/>
          <a:lstStyle/>
          <a:p>
            <a:pPr>
              <a:lnSpc>
                <a:spcPct val="107000"/>
              </a:lnSpc>
              <a:spcAft>
                <a:spcPts val="800"/>
              </a:spcAft>
            </a:pPr>
            <a:r>
              <a:rPr kumimoji="0" lang="en-US" sz="2800" b="1" i="0" u="none" strike="noStrike" kern="1200" cap="none" spc="0" normalizeH="0" baseline="0" noProof="0" dirty="0">
                <a:ln>
                  <a:noFill/>
                </a:ln>
                <a:solidFill>
                  <a:prstClr val="black"/>
                </a:solidFill>
                <a:effectLst/>
                <a:uLnTx/>
                <a:uFillTx/>
                <a:latin typeface="Arial" panose="020B0604020202020204"/>
                <a:ea typeface="Times New Roman" panose="02020603050405020304" pitchFamily="18" charset="0"/>
                <a:cs typeface="Times New Roman" panose="02020603050405020304" pitchFamily="18" charset="0"/>
              </a:rPr>
              <a:t>UNCRC and Canada’s Obligations –Implementation </a:t>
            </a:r>
            <a:br>
              <a:rPr lang="en-CA" sz="28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687F376E-C520-8862-5018-68086845358A}"/>
              </a:ext>
            </a:extLst>
          </p:cNvPr>
          <p:cNvSpPr>
            <a:spLocks noGrp="1"/>
          </p:cNvSpPr>
          <p:nvPr>
            <p:ph sz="half" idx="1"/>
          </p:nvPr>
        </p:nvSpPr>
        <p:spPr>
          <a:xfrm>
            <a:off x="628650" y="2916019"/>
            <a:ext cx="7886700" cy="3027581"/>
          </a:xfrm>
        </p:spPr>
        <p:txBody>
          <a:bodyPr/>
          <a:lstStyle/>
          <a:p>
            <a:pPr marL="285750" indent="-285750"/>
            <a:r>
              <a:rPr lang="en-CA" sz="2400" dirty="0"/>
              <a:t>The implementation of a treaty is an ongoing process</a:t>
            </a:r>
          </a:p>
          <a:p>
            <a:pPr marL="285750" indent="-285750"/>
            <a:r>
              <a:rPr lang="en-CA" sz="2400" dirty="0"/>
              <a:t>Under Article 4 of the CRC, States Parties shall undertake all appropriate legislative, administrative, and other measures for the implementation of the rights recognized in the CRC </a:t>
            </a:r>
          </a:p>
          <a:p>
            <a:pPr marL="285750" indent="-285750" defTabSz="914400">
              <a:spcBef>
                <a:spcPts val="0"/>
              </a:spcBef>
              <a:defRPr/>
            </a:pPr>
            <a:r>
              <a:rPr lang="en-CA" sz="2400" dirty="0"/>
              <a:t>The Committee’s General Comment No.5 provides guidance to States Parties on general measures of implementation and recommends the use of CRIA</a:t>
            </a:r>
          </a:p>
          <a:p>
            <a:endParaRPr lang="en-CA" dirty="0"/>
          </a:p>
        </p:txBody>
      </p:sp>
      <p:sp>
        <p:nvSpPr>
          <p:cNvPr id="4" name="Slide Number Placeholder 3">
            <a:extLst>
              <a:ext uri="{FF2B5EF4-FFF2-40B4-BE49-F238E27FC236}">
                <a16:creationId xmlns:a16="http://schemas.microsoft.com/office/drawing/2014/main" id="{3854EC07-DAA1-4BBD-B181-C91994B8C85B}"/>
              </a:ext>
            </a:extLst>
          </p:cNvPr>
          <p:cNvSpPr>
            <a:spLocks noGrp="1"/>
          </p:cNvSpPr>
          <p:nvPr>
            <p:ph type="sldNum" sz="quarter" idx="12"/>
          </p:nvPr>
        </p:nvSpPr>
        <p:spPr/>
        <p:txBody>
          <a:bodyPr/>
          <a:lstStyle/>
          <a:p>
            <a:fld id="{136009B4-2E8F-4E28-A58F-16FA64DB9128}" type="slidenum">
              <a:rPr lang="en-US" smtClean="0"/>
              <a:pPr/>
              <a:t>4</a:t>
            </a:fld>
            <a:endParaRPr lang="en-US" dirty="0"/>
          </a:p>
        </p:txBody>
      </p:sp>
    </p:spTree>
    <p:extLst>
      <p:ext uri="{BB962C8B-B14F-4D97-AF65-F5344CB8AC3E}">
        <p14:creationId xmlns:p14="http://schemas.microsoft.com/office/powerpoint/2010/main" val="1247054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CE16F-F7C3-B6FA-44FC-D1C40846CAF5}"/>
              </a:ext>
            </a:extLst>
          </p:cNvPr>
          <p:cNvSpPr>
            <a:spLocks noGrp="1"/>
          </p:cNvSpPr>
          <p:nvPr>
            <p:ph type="title"/>
          </p:nvPr>
        </p:nvSpPr>
        <p:spPr>
          <a:xfrm>
            <a:off x="495300" y="1522911"/>
            <a:ext cx="8153400" cy="548640"/>
          </a:xfrm>
        </p:spPr>
        <p:txBody>
          <a:bodyPr/>
          <a:lstStyle/>
          <a:p>
            <a:pPr marL="285750" marR="0" lvl="0" indent="-285750" defTabSz="486000" rtl="0" eaLnBrk="1" fontAlgn="auto" latinLnBrk="0" hangingPunct="1">
              <a:lnSpc>
                <a:spcPct val="100000"/>
              </a:lnSpc>
              <a:spcBef>
                <a:spcPts val="750"/>
              </a:spcBef>
              <a:spcAft>
                <a:spcPts val="0"/>
              </a:spcAft>
              <a:tabLst>
                <a:tab pos="457200" algn="l"/>
              </a:tabLst>
              <a:defRPr/>
            </a:pPr>
            <a:r>
              <a:rPr kumimoji="0" lang="en-US" sz="280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Appearances Before the Committee and Recommendations</a:t>
            </a:r>
            <a:br>
              <a:rPr kumimoji="0" lang="en-CA"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FF28FAFB-1F66-DF03-8A65-AA8E3BBC87CF}"/>
              </a:ext>
            </a:extLst>
          </p:cNvPr>
          <p:cNvSpPr>
            <a:spLocks noGrp="1"/>
          </p:cNvSpPr>
          <p:nvPr>
            <p:ph sz="half" idx="1"/>
          </p:nvPr>
        </p:nvSpPr>
        <p:spPr>
          <a:xfrm>
            <a:off x="495300" y="2726106"/>
            <a:ext cx="7886700" cy="3207461"/>
          </a:xfrm>
        </p:spPr>
        <p:txBody>
          <a:bodyPr/>
          <a:lstStyle/>
          <a:p>
            <a:pPr marL="257175" marR="0" lvl="0" indent="-257175" algn="l" defTabSz="4860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mj-lt"/>
                <a:ea typeface="+mn-ea"/>
                <a:cs typeface="+mn-cs"/>
              </a:rPr>
              <a:t>Canada’s appearance before the Committee - May 17-18, 2022</a:t>
            </a:r>
            <a:endParaRPr kumimoji="0" lang="en-CA" sz="2400" b="0" i="0" u="none" strike="noStrike" kern="1200" cap="none" spc="0" normalizeH="0" baseline="0" noProof="0" dirty="0">
              <a:ln>
                <a:noFill/>
              </a:ln>
              <a:solidFill>
                <a:prstClr val="black"/>
              </a:solidFill>
              <a:effectLst/>
              <a:uLnTx/>
              <a:uFillTx/>
              <a:latin typeface="+mj-lt"/>
              <a:ea typeface="+mn-ea"/>
              <a:cs typeface="+mn-cs"/>
            </a:endParaRPr>
          </a:p>
          <a:p>
            <a:pPr marL="257175" marR="0" lvl="0" indent="-257175" algn="l" defTabSz="4860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mj-lt"/>
                <a:ea typeface="+mn-ea"/>
                <a:cs typeface="+mn-cs"/>
              </a:rPr>
              <a:t>The</a:t>
            </a:r>
            <a:r>
              <a:rPr kumimoji="0" lang="en-US" sz="2400" b="0" i="0" u="none" strike="noStrike" kern="1200" cap="none" spc="0" normalizeH="0" baseline="0" noProof="0" dirty="0">
                <a:ln>
                  <a:noFill/>
                </a:ln>
                <a:solidFill>
                  <a:srgbClr val="FF0000"/>
                </a:solidFill>
                <a:effectLst/>
                <a:uLnTx/>
                <a:uFillTx/>
                <a:latin typeface="+mj-lt"/>
                <a:ea typeface="+mn-ea"/>
                <a:cs typeface="+mn-cs"/>
              </a:rPr>
              <a:t> </a:t>
            </a:r>
            <a:r>
              <a:rPr kumimoji="0" lang="en-US" sz="2400" b="0" i="0" u="none" strike="noStrike" kern="1200" cap="none" spc="0" normalizeH="0" baseline="0" noProof="0" dirty="0">
                <a:ln>
                  <a:noFill/>
                </a:ln>
                <a:solidFill>
                  <a:prstClr val="black"/>
                </a:solidFill>
                <a:effectLst/>
                <a:uLnTx/>
                <a:uFillTx/>
                <a:latin typeface="+mj-lt"/>
                <a:ea typeface="+mn-ea"/>
                <a:cs typeface="+mn-cs"/>
              </a:rPr>
              <a:t>Committee publicly released its Concluding Observations for Canada</a:t>
            </a:r>
            <a:r>
              <a:rPr lang="en-US" sz="2400" dirty="0">
                <a:solidFill>
                  <a:prstClr val="black"/>
                </a:solidFill>
                <a:latin typeface="+mj-lt"/>
              </a:rPr>
              <a:t> </a:t>
            </a:r>
            <a:r>
              <a:rPr kumimoji="0" lang="en-US" sz="2400" b="0" i="0" u="none" strike="noStrike" kern="1200" cap="none" spc="0" normalizeH="0" baseline="0" noProof="0" dirty="0">
                <a:ln>
                  <a:noFill/>
                </a:ln>
                <a:solidFill>
                  <a:prstClr val="black"/>
                </a:solidFill>
                <a:effectLst/>
                <a:uLnTx/>
                <a:uFillTx/>
                <a:latin typeface="+mj-lt"/>
                <a:ea typeface="+mn-ea"/>
                <a:cs typeface="+mn-cs"/>
              </a:rPr>
              <a:t>- June 9, 2022</a:t>
            </a:r>
          </a:p>
          <a:p>
            <a:pPr marL="257175" marR="0" lvl="0" indent="-257175" algn="l" defTabSz="486000" rtl="0" eaLnBrk="1" fontAlgn="auto" latinLnBrk="0" hangingPunct="1">
              <a:lnSpc>
                <a:spcPct val="100000"/>
              </a:lnSpc>
              <a:spcBef>
                <a:spcPts val="75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mj-lt"/>
                <a:ea typeface="+mn-ea"/>
                <a:cs typeface="+mn-cs"/>
              </a:rPr>
              <a:t>While non-binding, the Committee expects Canada to seriously consider its recommendations</a:t>
            </a:r>
          </a:p>
          <a:p>
            <a:pPr>
              <a:buNone/>
            </a:pPr>
            <a:endParaRPr lang="en-CA" dirty="0"/>
          </a:p>
        </p:txBody>
      </p:sp>
      <p:sp>
        <p:nvSpPr>
          <p:cNvPr id="4" name="Slide Number Placeholder 3">
            <a:extLst>
              <a:ext uri="{FF2B5EF4-FFF2-40B4-BE49-F238E27FC236}">
                <a16:creationId xmlns:a16="http://schemas.microsoft.com/office/drawing/2014/main" id="{F22A1DC9-A54A-3484-9D0D-D1FAC14DA79C}"/>
              </a:ext>
            </a:extLst>
          </p:cNvPr>
          <p:cNvSpPr>
            <a:spLocks noGrp="1"/>
          </p:cNvSpPr>
          <p:nvPr>
            <p:ph type="sldNum" sz="quarter" idx="12"/>
          </p:nvPr>
        </p:nvSpPr>
        <p:spPr/>
        <p:txBody>
          <a:bodyPr/>
          <a:lstStyle/>
          <a:p>
            <a:fld id="{136009B4-2E8F-4E28-A58F-16FA64DB9128}" type="slidenum">
              <a:rPr lang="en-US" smtClean="0"/>
              <a:pPr/>
              <a:t>5</a:t>
            </a:fld>
            <a:endParaRPr lang="en-US" dirty="0"/>
          </a:p>
        </p:txBody>
      </p:sp>
    </p:spTree>
    <p:extLst>
      <p:ext uri="{BB962C8B-B14F-4D97-AF65-F5344CB8AC3E}">
        <p14:creationId xmlns:p14="http://schemas.microsoft.com/office/powerpoint/2010/main" val="378316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60016-B998-3024-BE3A-9EAF01F02FBA}"/>
              </a:ext>
            </a:extLst>
          </p:cNvPr>
          <p:cNvSpPr>
            <a:spLocks noGrp="1"/>
          </p:cNvSpPr>
          <p:nvPr>
            <p:ph type="title"/>
          </p:nvPr>
        </p:nvSpPr>
        <p:spPr/>
        <p:txBody>
          <a:bodyPr/>
          <a:lstStyle/>
          <a:p>
            <a:pPr marL="285750" marR="0" lvl="0" indent="-285750" defTabSz="486000" rtl="0" eaLnBrk="1" fontAlgn="auto" latinLnBrk="0" hangingPunct="1">
              <a:lnSpc>
                <a:spcPct val="100000"/>
              </a:lnSpc>
              <a:spcBef>
                <a:spcPts val="750"/>
              </a:spcBef>
              <a:spcAft>
                <a:spcPts val="0"/>
              </a:spcAft>
              <a:tabLst>
                <a:tab pos="457200" algn="l"/>
              </a:tabLst>
              <a:defRPr/>
            </a:pPr>
            <a:r>
              <a:rPr kumimoji="0" lang="en-CA" sz="280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How Justice </a:t>
            </a:r>
            <a:r>
              <a:rPr kumimoji="0" lang="en-CA" sz="2800" i="0" u="none" strike="noStrike" kern="1200" cap="none" spc="0" normalizeH="0" baseline="0" noProof="0">
                <a:ln>
                  <a:noFill/>
                </a:ln>
                <a:solidFill>
                  <a:prstClr val="black"/>
                </a:solidFill>
                <a:effectLst/>
                <a:uLnTx/>
                <a:uFillTx/>
                <a:ea typeface="Times New Roman" panose="02020603050405020304" pitchFamily="18" charset="0"/>
                <a:cs typeface="Times New Roman" panose="02020603050405020304" pitchFamily="18" charset="0"/>
              </a:rPr>
              <a:t>Canada Developed </a:t>
            </a:r>
            <a:r>
              <a:rPr kumimoji="0" lang="en-CA" sz="280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the </a:t>
            </a:r>
            <a:r>
              <a:rPr kumimoji="0" lang="en-CA" sz="2800" i="0" u="none" strike="noStrike" kern="1200" cap="none" spc="0" normalizeH="0" baseline="0" noProof="0">
                <a:ln>
                  <a:noFill/>
                </a:ln>
                <a:solidFill>
                  <a:prstClr val="black"/>
                </a:solidFill>
                <a:effectLst/>
                <a:uLnTx/>
                <a:uFillTx/>
                <a:ea typeface="Times New Roman" panose="02020603050405020304" pitchFamily="18" charset="0"/>
                <a:cs typeface="Times New Roman" panose="02020603050405020304" pitchFamily="18" charset="0"/>
              </a:rPr>
              <a:t>CRIA Tool and Course</a:t>
            </a:r>
            <a:br>
              <a:rPr kumimoji="0" lang="en-CA" sz="2800"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br>
            <a:endParaRPr lang="en-CA" sz="2800" dirty="0"/>
          </a:p>
        </p:txBody>
      </p:sp>
      <p:sp>
        <p:nvSpPr>
          <p:cNvPr id="3" name="Content Placeholder 2">
            <a:extLst>
              <a:ext uri="{FF2B5EF4-FFF2-40B4-BE49-F238E27FC236}">
                <a16:creationId xmlns:a16="http://schemas.microsoft.com/office/drawing/2014/main" id="{F00B108C-90BB-AA6E-DB93-EB5F8C0B0221}"/>
              </a:ext>
            </a:extLst>
          </p:cNvPr>
          <p:cNvSpPr>
            <a:spLocks noGrp="1"/>
          </p:cNvSpPr>
          <p:nvPr>
            <p:ph sz="half" idx="1"/>
          </p:nvPr>
        </p:nvSpPr>
        <p:spPr>
          <a:xfrm>
            <a:off x="628650" y="2916019"/>
            <a:ext cx="7886700" cy="3207461"/>
          </a:xfrm>
        </p:spPr>
        <p:txBody>
          <a:bodyPr/>
          <a:lstStyle/>
          <a:p>
            <a:pPr marL="257175" indent="-257175">
              <a:defRPr/>
            </a:pPr>
            <a:r>
              <a:rPr lang="en-US" sz="2400" dirty="0">
                <a:solidFill>
                  <a:prstClr val="black"/>
                </a:solidFill>
              </a:rPr>
              <a:t>CRIA initiated by Justice Canada’s Human Rights Law Section and Family Law and Youth Justice Policy Section </a:t>
            </a:r>
          </a:p>
          <a:p>
            <a:pPr marL="257175" indent="-257175">
              <a:defRPr/>
            </a:pPr>
            <a:r>
              <a:rPr lang="en-US" sz="2400" dirty="0">
                <a:solidFill>
                  <a:prstClr val="black"/>
                </a:solidFill>
              </a:rPr>
              <a:t>An Advisory Group comprised of key stakeholders was created to provide feedback on the content of the CRIA tool and course </a:t>
            </a:r>
          </a:p>
          <a:p>
            <a:pPr marL="257175" indent="-257175">
              <a:defRPr/>
            </a:pPr>
            <a:r>
              <a:rPr lang="en-US" sz="2400" dirty="0">
                <a:solidFill>
                  <a:prstClr val="black"/>
                </a:solidFill>
              </a:rPr>
              <a:t>Justice Canada launches the CRIA tool and course in July 2023</a:t>
            </a:r>
            <a:endParaRPr lang="en-CA" sz="2400" dirty="0">
              <a:solidFill>
                <a:prstClr val="black"/>
              </a:solidFill>
            </a:endParaRPr>
          </a:p>
        </p:txBody>
      </p:sp>
      <p:sp>
        <p:nvSpPr>
          <p:cNvPr id="4" name="Slide Number Placeholder 3">
            <a:extLst>
              <a:ext uri="{FF2B5EF4-FFF2-40B4-BE49-F238E27FC236}">
                <a16:creationId xmlns:a16="http://schemas.microsoft.com/office/drawing/2014/main" id="{8155A1F2-6E72-41FE-9530-22654F49290B}"/>
              </a:ext>
            </a:extLst>
          </p:cNvPr>
          <p:cNvSpPr>
            <a:spLocks noGrp="1"/>
          </p:cNvSpPr>
          <p:nvPr>
            <p:ph type="sldNum" sz="quarter" idx="12"/>
          </p:nvPr>
        </p:nvSpPr>
        <p:spPr/>
        <p:txBody>
          <a:bodyPr/>
          <a:lstStyle/>
          <a:p>
            <a:fld id="{136009B4-2E8F-4E28-A58F-16FA64DB9128}" type="slidenum">
              <a:rPr lang="en-US" smtClean="0"/>
              <a:pPr/>
              <a:t>6</a:t>
            </a:fld>
            <a:endParaRPr lang="en-US" dirty="0"/>
          </a:p>
        </p:txBody>
      </p:sp>
    </p:spTree>
    <p:extLst>
      <p:ext uri="{BB962C8B-B14F-4D97-AF65-F5344CB8AC3E}">
        <p14:creationId xmlns:p14="http://schemas.microsoft.com/office/powerpoint/2010/main" val="1666115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1448789"/>
            <a:ext cx="7886700" cy="822961"/>
          </a:xfrm>
        </p:spPr>
        <p:txBody>
          <a:bodyPr/>
          <a:lstStyle/>
          <a:p>
            <a:pPr algn="ctr"/>
            <a:r>
              <a:rPr lang="en-US" dirty="0"/>
              <a:t>Overview of the CRIA Tool (1)</a:t>
            </a:r>
            <a:br>
              <a:rPr lang="en-US" dirty="0"/>
            </a:br>
            <a:br>
              <a:rPr lang="en-US" dirty="0"/>
            </a:br>
            <a:br>
              <a:rPr lang="en-US" dirty="0"/>
            </a:br>
            <a:endParaRPr lang="en-CA" dirty="0"/>
          </a:p>
        </p:txBody>
      </p:sp>
      <p:sp>
        <p:nvSpPr>
          <p:cNvPr id="4" name="Content Placeholder 3"/>
          <p:cNvSpPr>
            <a:spLocks noGrp="1"/>
          </p:cNvSpPr>
          <p:nvPr>
            <p:ph sz="half" idx="1"/>
          </p:nvPr>
        </p:nvSpPr>
        <p:spPr>
          <a:xfrm>
            <a:off x="717804" y="1880110"/>
            <a:ext cx="7886700" cy="4053457"/>
          </a:xfrm>
        </p:spPr>
        <p:txBody>
          <a:bodyPr/>
          <a:lstStyle/>
          <a:p>
            <a:pPr>
              <a:buNone/>
            </a:pPr>
            <a:endParaRPr lang="en-US" sz="2000" dirty="0">
              <a:latin typeface="+mj-lt"/>
            </a:endParaRPr>
          </a:p>
          <a:p>
            <a:pPr marL="257175" indent="-257175"/>
            <a:r>
              <a:rPr lang="en-US" sz="2000" dirty="0">
                <a:latin typeface="+mj-lt"/>
              </a:rPr>
              <a:t>The CRIA is an impact assessment tool that looks like the Gender Based Analysis Plus (GBA+), but where the focus is on the needs of children between age 0-18</a:t>
            </a:r>
          </a:p>
          <a:p>
            <a:pPr marL="257175" indent="-257175"/>
            <a:r>
              <a:rPr lang="en-US" sz="2000" dirty="0">
                <a:latin typeface="+mj-lt"/>
              </a:rPr>
              <a:t>Primarily designed to help federal officials identify and consider all potential direct or indirect effects that a proposed law, policy, program or other initiative can have on children’s rights</a:t>
            </a:r>
          </a:p>
          <a:p>
            <a:pPr marL="257175" indent="-257175"/>
            <a:r>
              <a:rPr lang="en-US" sz="2000" dirty="0">
                <a:latin typeface="+mj-lt"/>
              </a:rPr>
              <a:t>Our CRIA tool is based on the text of the UN Convention on the Rights of the Child – requires a certain understanding of Canada’s obligations under the CRC</a:t>
            </a:r>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89709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1448789"/>
            <a:ext cx="7886700" cy="822961"/>
          </a:xfrm>
        </p:spPr>
        <p:txBody>
          <a:bodyPr/>
          <a:lstStyle/>
          <a:p>
            <a:pPr algn="ctr"/>
            <a:r>
              <a:rPr lang="en-US" dirty="0"/>
              <a:t>Overview of the CRIA Tool (2)</a:t>
            </a:r>
            <a:br>
              <a:rPr lang="en-US" dirty="0"/>
            </a:br>
            <a:br>
              <a:rPr lang="en-US" dirty="0"/>
            </a:br>
            <a:br>
              <a:rPr lang="en-US" dirty="0"/>
            </a:br>
            <a:endParaRPr lang="en-CA" dirty="0"/>
          </a:p>
        </p:txBody>
      </p:sp>
      <p:sp>
        <p:nvSpPr>
          <p:cNvPr id="4" name="Content Placeholder 3"/>
          <p:cNvSpPr>
            <a:spLocks noGrp="1"/>
          </p:cNvSpPr>
          <p:nvPr>
            <p:ph sz="half" idx="1"/>
          </p:nvPr>
        </p:nvSpPr>
        <p:spPr>
          <a:xfrm>
            <a:off x="717804" y="1962150"/>
            <a:ext cx="7886700" cy="3971417"/>
          </a:xfrm>
        </p:spPr>
        <p:txBody>
          <a:bodyPr/>
          <a:lstStyle/>
          <a:p>
            <a:pPr>
              <a:buNone/>
            </a:pPr>
            <a:r>
              <a:rPr lang="en-US" sz="2400" b="1" dirty="0">
                <a:latin typeface="+mj-lt"/>
              </a:rPr>
              <a:t>Why use a CRIA?</a:t>
            </a:r>
          </a:p>
          <a:p>
            <a:pPr>
              <a:lnSpc>
                <a:spcPct val="115000"/>
              </a:lnSpc>
              <a:spcAft>
                <a:spcPts val="800"/>
              </a:spcAft>
            </a:pPr>
            <a:r>
              <a:rPr lang="en-CA" sz="2000" dirty="0">
                <a:effectLst/>
                <a:latin typeface="+mj-lt"/>
                <a:ea typeface="Calibri" panose="020F0502020204030204" pitchFamily="34" charset="0"/>
                <a:cs typeface="Times New Roman" panose="02020603050405020304" pitchFamily="18" charset="0"/>
              </a:rPr>
              <a:t>Children are a vulnerable group that does not generally have the opportunity to either:</a:t>
            </a:r>
            <a:endParaRPr lang="fr-CA" sz="1400" dirty="0">
              <a:effectLst/>
              <a:latin typeface="+mj-lt"/>
              <a:ea typeface="Calibri" panose="020F0502020204030204" pitchFamily="34" charset="0"/>
              <a:cs typeface="Times New Roman" panose="02020603050405020304" pitchFamily="18" charset="0"/>
            </a:endParaRPr>
          </a:p>
          <a:p>
            <a:pPr marL="457200">
              <a:lnSpc>
                <a:spcPct val="115000"/>
              </a:lnSpc>
              <a:spcAft>
                <a:spcPts val="800"/>
              </a:spcAft>
            </a:pPr>
            <a:r>
              <a:rPr lang="en-CA" sz="2000" dirty="0">
                <a:effectLst/>
                <a:latin typeface="+mj-lt"/>
                <a:ea typeface="Calibri" panose="020F0502020204030204" pitchFamily="34" charset="0"/>
                <a:cs typeface="Times New Roman" panose="02020603050405020304" pitchFamily="18" charset="0"/>
              </a:rPr>
              <a:t> 1. Play a significant part in political processes as they do not have the right to vote or stand for political office; or </a:t>
            </a:r>
            <a:endParaRPr lang="fr-CA" sz="1400" dirty="0">
              <a:effectLst/>
              <a:latin typeface="+mj-lt"/>
              <a:ea typeface="Calibri" panose="020F0502020204030204" pitchFamily="34" charset="0"/>
              <a:cs typeface="Times New Roman" panose="02020603050405020304" pitchFamily="18" charset="0"/>
            </a:endParaRPr>
          </a:p>
          <a:p>
            <a:pPr marL="457200">
              <a:lnSpc>
                <a:spcPct val="115000"/>
              </a:lnSpc>
              <a:spcAft>
                <a:spcPts val="800"/>
              </a:spcAft>
            </a:pPr>
            <a:r>
              <a:rPr lang="en-CA" sz="2000" dirty="0">
                <a:effectLst/>
                <a:latin typeface="+mj-lt"/>
                <a:ea typeface="Calibri" panose="020F0502020204030204" pitchFamily="34" charset="0"/>
                <a:cs typeface="Times New Roman" panose="02020603050405020304" pitchFamily="18" charset="0"/>
              </a:rPr>
              <a:t>2</a:t>
            </a:r>
            <a:r>
              <a:rPr lang="en-CA" sz="2000" b="1" dirty="0">
                <a:effectLst/>
                <a:latin typeface="+mj-lt"/>
                <a:ea typeface="Calibri" panose="020F0502020204030204" pitchFamily="34" charset="0"/>
                <a:cs typeface="Times New Roman" panose="02020603050405020304" pitchFamily="18" charset="0"/>
              </a:rPr>
              <a:t>.</a:t>
            </a:r>
            <a:r>
              <a:rPr lang="en-CA" sz="2000" dirty="0">
                <a:effectLst/>
                <a:latin typeface="+mj-lt"/>
                <a:ea typeface="Calibri" panose="020F0502020204030204" pitchFamily="34" charset="0"/>
                <a:cs typeface="Times New Roman" panose="02020603050405020304" pitchFamily="18" charset="0"/>
              </a:rPr>
              <a:t> Engage in other processes that may influence public policy. </a:t>
            </a:r>
            <a:endParaRPr lang="fr-CA" sz="1400" dirty="0">
              <a:effectLst/>
              <a:latin typeface="+mj-lt"/>
              <a:ea typeface="Calibri" panose="020F0502020204030204" pitchFamily="34" charset="0"/>
              <a:cs typeface="Times New Roman" panose="02020603050405020304" pitchFamily="18" charset="0"/>
            </a:endParaRPr>
          </a:p>
          <a:p>
            <a:pPr marL="342900" indent="-342900"/>
            <a:r>
              <a:rPr lang="en-CA" sz="2000" dirty="0">
                <a:effectLst/>
                <a:latin typeface="+mj-lt"/>
                <a:ea typeface="Calibri" panose="020F0502020204030204" pitchFamily="34" charset="0"/>
              </a:rPr>
              <a:t>Considering the impacts of initiatives on children is important to ensure that their best interests are protected and that their perspectives are taken into account</a:t>
            </a:r>
            <a:endParaRPr lang="en-US" sz="2000" dirty="0">
              <a:latin typeface="+mj-lt"/>
            </a:endParaRPr>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09703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7804" y="1307472"/>
            <a:ext cx="7886700" cy="498429"/>
          </a:xfrm>
        </p:spPr>
        <p:txBody>
          <a:bodyPr/>
          <a:lstStyle/>
          <a:p>
            <a:pPr algn="ctr"/>
            <a:r>
              <a:rPr lang="en-US" sz="2400" dirty="0"/>
              <a:t>Overview of the CRIA Tool (3)</a:t>
            </a:r>
            <a:br>
              <a:rPr lang="en-US" sz="2400" dirty="0"/>
            </a:br>
            <a:br>
              <a:rPr lang="en-US" sz="2400" dirty="0"/>
            </a:br>
            <a:endParaRPr lang="en-CA" sz="2400" dirty="0"/>
          </a:p>
        </p:txBody>
      </p:sp>
      <p:sp>
        <p:nvSpPr>
          <p:cNvPr id="4" name="Content Placeholder 3"/>
          <p:cNvSpPr>
            <a:spLocks noGrp="1"/>
          </p:cNvSpPr>
          <p:nvPr>
            <p:ph sz="half" idx="1"/>
          </p:nvPr>
        </p:nvSpPr>
        <p:spPr>
          <a:xfrm>
            <a:off x="717804" y="1805901"/>
            <a:ext cx="7886700" cy="4427119"/>
          </a:xfrm>
        </p:spPr>
        <p:txBody>
          <a:bodyPr/>
          <a:lstStyle/>
          <a:p>
            <a:pPr>
              <a:buNone/>
            </a:pPr>
            <a:r>
              <a:rPr lang="en-CA" b="1" dirty="0">
                <a:latin typeface="+mj-lt"/>
              </a:rPr>
              <a:t>The tool contains two parts (or steps):</a:t>
            </a:r>
          </a:p>
          <a:p>
            <a:pPr>
              <a:buNone/>
            </a:pPr>
            <a:r>
              <a:rPr lang="en-CA" b="1" dirty="0">
                <a:latin typeface="+mj-lt"/>
              </a:rPr>
              <a:t>Part 1: Initial Screening</a:t>
            </a:r>
          </a:p>
          <a:p>
            <a:pPr marL="257175" indent="-257175"/>
            <a:r>
              <a:rPr lang="en-CA" dirty="0">
                <a:latin typeface="+mj-lt"/>
              </a:rPr>
              <a:t>Question 1: Objective of the initiative</a:t>
            </a:r>
          </a:p>
          <a:p>
            <a:pPr marL="257175" indent="-257175"/>
            <a:r>
              <a:rPr lang="en-CA" dirty="0">
                <a:latin typeface="+mj-lt"/>
              </a:rPr>
              <a:t>Question 2: Impact of the initiative</a:t>
            </a:r>
          </a:p>
          <a:p>
            <a:pPr>
              <a:buNone/>
            </a:pPr>
            <a:r>
              <a:rPr lang="en-CA" b="1" dirty="0">
                <a:latin typeface="+mj-lt"/>
              </a:rPr>
              <a:t>Part 2: Full CRIA</a:t>
            </a:r>
          </a:p>
          <a:p>
            <a:pPr marL="257175" indent="-257175"/>
            <a:r>
              <a:rPr lang="en-CA" dirty="0">
                <a:latin typeface="+mj-lt"/>
              </a:rPr>
              <a:t>Question 3: Preliminary rights review</a:t>
            </a:r>
          </a:p>
          <a:p>
            <a:pPr marL="257175" indent="-257175"/>
            <a:r>
              <a:rPr lang="en-CA" dirty="0">
                <a:latin typeface="+mj-lt"/>
              </a:rPr>
              <a:t>Question 4: Information and research</a:t>
            </a:r>
          </a:p>
          <a:p>
            <a:pPr marL="257175" indent="-257175"/>
            <a:r>
              <a:rPr lang="en-CA" dirty="0">
                <a:latin typeface="+mj-lt"/>
              </a:rPr>
              <a:t>Question 5: Engagement</a:t>
            </a:r>
          </a:p>
          <a:p>
            <a:pPr marL="257175" indent="-257175"/>
            <a:r>
              <a:rPr lang="en-CA" dirty="0">
                <a:latin typeface="+mj-lt"/>
              </a:rPr>
              <a:t>Question 6: Rights Analysis</a:t>
            </a:r>
          </a:p>
          <a:p>
            <a:pPr marL="257175" indent="-257175"/>
            <a:r>
              <a:rPr lang="en-CA" dirty="0">
                <a:latin typeface="+mj-lt"/>
              </a:rPr>
              <a:t>Question 7: Weighing of Positive and Negative Impacts</a:t>
            </a:r>
          </a:p>
          <a:p>
            <a:pPr marL="257175" indent="-257175"/>
            <a:r>
              <a:rPr lang="en-CA" dirty="0">
                <a:latin typeface="+mj-lt"/>
              </a:rPr>
              <a:t>Question 8: Conclusion</a:t>
            </a:r>
          </a:p>
          <a:p>
            <a:pPr marL="257175" indent="-257175"/>
            <a:endParaRPr lang="en-CA" dirty="0">
              <a:latin typeface="+mj-lt"/>
            </a:endParaRPr>
          </a:p>
        </p:txBody>
      </p:sp>
      <p:sp>
        <p:nvSpPr>
          <p:cNvPr id="2" name="Slide Number Placeholder 1"/>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36B3D7-6C1F-4ABD-B5B2-5DAF02A833A6}" type="slidenum">
              <a:rPr kumimoji="0" lang="en-US" sz="12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5" name="TextBox 4">
            <a:extLst>
              <a:ext uri="{FF2B5EF4-FFF2-40B4-BE49-F238E27FC236}">
                <a16:creationId xmlns:a16="http://schemas.microsoft.com/office/drawing/2014/main" id="{56188F22-1C72-97C0-ED1E-A72D88B83306}"/>
              </a:ext>
            </a:extLst>
          </p:cNvPr>
          <p:cNvSpPr txBox="1"/>
          <p:nvPr/>
        </p:nvSpPr>
        <p:spPr>
          <a:xfrm>
            <a:off x="6104586" y="2764732"/>
            <a:ext cx="2206304" cy="1477328"/>
          </a:xfrm>
          <a:prstGeom prst="rect">
            <a:avLst/>
          </a:prstGeom>
          <a:solidFill>
            <a:schemeClr val="accent4">
              <a:lumMod val="40000"/>
              <a:lumOff val="60000"/>
            </a:schemeClr>
          </a:solidFill>
          <a:ln w="28575">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orbel Light" panose="020B0303020204020204" pitchFamily="34" charset="0"/>
                <a:ea typeface="+mn-ea"/>
                <a:cs typeface="+mn-cs"/>
              </a:rPr>
              <a:t>Users are encouraged to apply a CRIA as soon as possible when they develop a new initiative!</a:t>
            </a:r>
          </a:p>
        </p:txBody>
      </p:sp>
    </p:spTree>
    <p:extLst>
      <p:ext uri="{BB962C8B-B14F-4D97-AF65-F5344CB8AC3E}">
        <p14:creationId xmlns:p14="http://schemas.microsoft.com/office/powerpoint/2010/main" val="1783970587"/>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Justice Document" ma:contentTypeID="0x010100BA8611C8BA8DB2418B4D4CF993FC9B6200F40483B985D61743BE8CAD7DEF140CA1" ma:contentTypeVersion="126" ma:contentTypeDescription="" ma:contentTypeScope="" ma:versionID="19d70b89da304ea5044dc33f4c65a016">
  <xsd:schema xmlns:xsd="http://www.w3.org/2001/XMLSchema" xmlns:xs="http://www.w3.org/2001/XMLSchema" xmlns:p="http://schemas.microsoft.com/office/2006/metadata/properties" xmlns:ns2="b725f225-bea6-44e9-8570-dad8cce9101e" xmlns:ns3="54e6d894-2fc4-4a29-ba5a-ff5f09557b5b" targetNamespace="http://schemas.microsoft.com/office/2006/metadata/properties" ma:root="true" ma:fieldsID="a4304b8b5a35f643d134d5d2c4ea05ee" ns2:_="" ns3:_="">
    <xsd:import namespace="b725f225-bea6-44e9-8570-dad8cce9101e"/>
    <xsd:import namespace="54e6d894-2fc4-4a29-ba5a-ff5f09557b5b"/>
    <xsd:element name="properties">
      <xsd:complexType>
        <xsd:sequence>
          <xsd:element name="documentManagement">
            <xsd:complexType>
              <xsd:all>
                <xsd:element ref="ns2:j1b5dcd4430249c18cbaee35a4c35ad9" minOccurs="0"/>
                <xsd:element ref="ns2:TaxCatchAll" minOccurs="0"/>
                <xsd:element ref="ns2:TaxCatchAllLabel" minOccurs="0"/>
                <xsd:element ref="ns2:b6e2b5c1b9f145019440d5a90b55edf8" minOccurs="0"/>
                <xsd:element ref="ns2:i93b4daf849840eeaef05c05bfeec49d" minOccurs="0"/>
                <xsd:element ref="ns2:p98d4e7371714dd68ba8ead81c2f0b01" minOccurs="0"/>
                <xsd:element ref="ns2:i155234f7ce9406785afd802285f54b6" minOccurs="0"/>
                <xsd:element ref="ns2:File_x0020_Number" minOccurs="0"/>
                <xsd:element ref="ns2:TaxKeywordTaxHTField" minOccurs="0"/>
                <xsd:element ref="ns2:Archived" minOccurs="0"/>
                <xsd:element ref="ns2:Final" minOccurs="0"/>
                <xsd:element ref="ns2:paf1ef07923d4093b7c49d613771fe3b" minOccurs="0"/>
                <xsd:element ref="ns2:DWFrom" minOccurs="0"/>
                <xsd:element ref="ns2:DWTo" minOccurs="0"/>
                <xsd:element ref="ns2:DWCc" minOccurs="0"/>
                <xsd:element ref="ns2:DWEmailSubject" minOccurs="0"/>
                <xsd:element ref="ns2:DWHasAttachments" minOccurs="0"/>
                <xsd:element ref="ns2:DWEmailDate" minOccurs="0"/>
                <xsd:element ref="ns2:MailPreviewData"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5f225-bea6-44e9-8570-dad8cce9101e" elementFormDefault="qualified">
    <xsd:import namespace="http://schemas.microsoft.com/office/2006/documentManagement/types"/>
    <xsd:import namespace="http://schemas.microsoft.com/office/infopath/2007/PartnerControls"/>
    <xsd:element name="j1b5dcd4430249c18cbaee35a4c35ad9" ma:index="8" ma:taxonomy="true" ma:internalName="j1b5dcd4430249c18cbaee35a4c35ad9" ma:taxonomyFieldName="Organisation" ma:displayName="Organisation" ma:readOnly="false" ma:default="" ma:fieldId="{31b5dcd4-4302-49c1-8cba-ee35a4c35ad9}" ma:sspId="35648788-ecba-4b04-acbd-732497e0cf61" ma:termSetId="84f0215e-65c0-40e7-bc93-875151567c56"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c94b019c-5ee4-4610-9764-6e338c9bad54}" ma:internalName="TaxCatchAll" ma:showField="CatchAllData" ma:web="54e6d894-2fc4-4a29-ba5a-ff5f09557b5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c94b019c-5ee4-4610-9764-6e338c9bad54}" ma:internalName="TaxCatchAllLabel" ma:readOnly="true" ma:showField="CatchAllDataLabel" ma:web="54e6d894-2fc4-4a29-ba5a-ff5f09557b5b">
      <xsd:complexType>
        <xsd:complexContent>
          <xsd:extension base="dms:MultiChoiceLookup">
            <xsd:sequence>
              <xsd:element name="Value" type="dms:Lookup" maxOccurs="unbounded" minOccurs="0" nillable="true"/>
            </xsd:sequence>
          </xsd:extension>
        </xsd:complexContent>
      </xsd:complexType>
    </xsd:element>
    <xsd:element name="b6e2b5c1b9f145019440d5a90b55edf8" ma:index="12" ma:taxonomy="true" ma:internalName="b6e2b5c1b9f145019440d5a90b55edf8" ma:taxonomyFieldName="Subject1" ma:displayName="Subject" ma:readOnly="false" ma:default="" ma:fieldId="{b6e2b5c1-b9f1-4501-9440-d5a90b55edf8}" ma:sspId="35648788-ecba-4b04-acbd-732497e0cf61" ma:termSetId="f370bc38-93b5-4f05-b213-d037f4953ec1" ma:anchorId="00000000-0000-0000-0000-000000000000" ma:open="false" ma:isKeyword="false">
      <xsd:complexType>
        <xsd:sequence>
          <xsd:element ref="pc:Terms" minOccurs="0" maxOccurs="1"/>
        </xsd:sequence>
      </xsd:complexType>
    </xsd:element>
    <xsd:element name="i93b4daf849840eeaef05c05bfeec49d" ma:index="14" ma:taxonomy="true" ma:internalName="i93b4daf849840eeaef05c05bfeec49d" ma:taxonomyFieldName="Document_x0020_type" ma:displayName="Document type" ma:readOnly="false" ma:default="" ma:fieldId="{293b4daf-8498-40ee-aef0-5c05bfeec49d}" ma:sspId="35648788-ecba-4b04-acbd-732497e0cf61" ma:termSetId="0f0ac3ff-8dbb-42b5-89e8-f9c0db08d6db" ma:anchorId="00000000-0000-0000-0000-000000000000" ma:open="false" ma:isKeyword="false">
      <xsd:complexType>
        <xsd:sequence>
          <xsd:element ref="pc:Terms" minOccurs="0" maxOccurs="1"/>
        </xsd:sequence>
      </xsd:complexType>
    </xsd:element>
    <xsd:element name="p98d4e7371714dd68ba8ead81c2f0b01" ma:index="16" ma:taxonomy="true" ma:internalName="p98d4e7371714dd68ba8ead81c2f0b01" ma:taxonomyFieldName="Language1" ma:displayName="Language" ma:readOnly="false" ma:default="1;#English|a4bed915-78d8-458e-a073-85b2d5287cd2" ma:fieldId="{998d4e73-7171-4dd6-8ba8-ead81c2f0b01}" ma:sspId="35648788-ecba-4b04-acbd-732497e0cf61" ma:termSetId="d8f9ee4c-8009-4a39-b4e3-1804e0ffca2c" ma:anchorId="00000000-0000-0000-0000-000000000000" ma:open="false" ma:isKeyword="false">
      <xsd:complexType>
        <xsd:sequence>
          <xsd:element ref="pc:Terms" minOccurs="0" maxOccurs="1"/>
        </xsd:sequence>
      </xsd:complexType>
    </xsd:element>
    <xsd:element name="i155234f7ce9406785afd802285f54b6" ma:index="18" ma:taxonomy="true" ma:internalName="i155234f7ce9406785afd802285f54b6" ma:taxonomyFieldName="Security" ma:displayName="Security" ma:readOnly="false" ma:default="2;#Unclassified|46e30526-9ff0-4654-a636-aa8b02ed351c" ma:fieldId="{2155234f-7ce9-4067-85af-d802285f54b6}" ma:sspId="35648788-ecba-4b04-acbd-732497e0cf61" ma:termSetId="034b84e2-83a5-49f9-8e55-1e1dcc71e576" ma:anchorId="00000000-0000-0000-0000-000000000000" ma:open="false" ma:isKeyword="false">
      <xsd:complexType>
        <xsd:sequence>
          <xsd:element ref="pc:Terms" minOccurs="0" maxOccurs="1"/>
        </xsd:sequence>
      </xsd:complexType>
    </xsd:element>
    <xsd:element name="File_x0020_Number" ma:index="20" nillable="true" ma:displayName="File Number" ma:internalName="File_x0020_Number">
      <xsd:simpleType>
        <xsd:restriction base="dms:Text">
          <xsd:maxLength value="255"/>
        </xsd:restriction>
      </xsd:simpleType>
    </xsd:element>
    <xsd:element name="TaxKeywordTaxHTField" ma:index="21" nillable="true" ma:taxonomy="true" ma:internalName="TaxKeywordTaxHTField" ma:taxonomyFieldName="TaxKeyword" ma:displayName="Enterprise Keywords" ma:fieldId="{23f27201-bee3-471e-b2e7-b64fd8b7ca38}" ma:taxonomyMulti="true" ma:sspId="35648788-ecba-4b04-acbd-732497e0cf61" ma:termSetId="00000000-0000-0000-0000-000000000000" ma:anchorId="00000000-0000-0000-0000-000000000000" ma:open="true" ma:isKeyword="true">
      <xsd:complexType>
        <xsd:sequence>
          <xsd:element ref="pc:Terms" minOccurs="0" maxOccurs="1"/>
        </xsd:sequence>
      </xsd:complexType>
    </xsd:element>
    <xsd:element name="Archived" ma:index="23" nillable="true" ma:displayName="Archived" ma:default="No" ma:format="Dropdown" ma:hidden="true" ma:internalName="Archived" ma:readOnly="false">
      <xsd:simpleType>
        <xsd:restriction base="dms:Choice">
          <xsd:enumeration value="No"/>
          <xsd:enumeration value="Yes"/>
        </xsd:restriction>
      </xsd:simpleType>
    </xsd:element>
    <xsd:element name="Final" ma:index="24" nillable="true" ma:displayName="Final" ma:default="0" ma:internalName="Final">
      <xsd:simpleType>
        <xsd:restriction base="dms:Boolean"/>
      </xsd:simpleType>
    </xsd:element>
    <xsd:element name="paf1ef07923d4093b7c49d613771fe3b" ma:index="25" nillable="true" ma:taxonomy="true" ma:internalName="paf1ef07923d4093b7c49d613771fe3b" ma:taxonomyFieldName="Fiscal_x0020_Year" ma:displayName="Fiscal Year" ma:default="" ma:fieldId="{9af1ef07-923d-4093-b7c4-9d613771fe3b}" ma:sspId="35648788-ecba-4b04-acbd-732497e0cf61" ma:termSetId="a8aa7fdb-df41-4efd-a7ce-79adda59bbd6" ma:anchorId="00000000-0000-0000-0000-000000000000" ma:open="false" ma:isKeyword="false">
      <xsd:complexType>
        <xsd:sequence>
          <xsd:element ref="pc:Terms" minOccurs="0" maxOccurs="1"/>
        </xsd:sequence>
      </xsd:complexType>
    </xsd:element>
    <xsd:element name="DWFrom" ma:index="27" nillable="true" ma:displayName="From" ma:description="This field auto-populates for emails." ma:internalName="DWFrom">
      <xsd:simpleType>
        <xsd:restriction base="dms:Text">
          <xsd:maxLength value="255"/>
        </xsd:restriction>
      </xsd:simpleType>
    </xsd:element>
    <xsd:element name="DWTo" ma:index="28" nillable="true" ma:displayName="To" ma:description="This field auto-populates for emails." ma:internalName="DWTo">
      <xsd:simpleType>
        <xsd:restriction base="dms:Note">
          <xsd:maxLength value="255"/>
        </xsd:restriction>
      </xsd:simpleType>
    </xsd:element>
    <xsd:element name="DWCc" ma:index="29" nillable="true" ma:displayName="Cc" ma:description="This field auto-populates for emails." ma:internalName="DWCc">
      <xsd:simpleType>
        <xsd:restriction base="dms:Note">
          <xsd:maxLength value="255"/>
        </xsd:restriction>
      </xsd:simpleType>
    </xsd:element>
    <xsd:element name="DWEmailSubject" ma:index="30" nillable="true" ma:displayName="EmailSubject" ma:description="This field auto-populates for emails." ma:internalName="DWEmailSubject">
      <xsd:simpleType>
        <xsd:restriction base="dms:Text">
          <xsd:maxLength value="255"/>
        </xsd:restriction>
      </xsd:simpleType>
    </xsd:element>
    <xsd:element name="DWHasAttachments" ma:index="31" nillable="true" ma:displayName="Has Attachments" ma:default="0" ma:description="This field auto-populates for emails." ma:internalName="DWHasAttachments">
      <xsd:simpleType>
        <xsd:restriction base="dms:Boolean"/>
      </xsd:simpleType>
    </xsd:element>
    <xsd:element name="DWEmailDate" ma:index="32" nillable="true" ma:displayName="EmailDate" ma:description="This field auto-populates for emails." ma:format="DateTime" ma:internalName="DWEmailDate">
      <xsd:simpleType>
        <xsd:restriction base="dms:DateTime"/>
      </xsd:simpleType>
    </xsd:element>
    <xsd:element name="MailPreviewData" ma:index="33" nillable="true" ma:displayName="MailPreviewData" ma:description="Required for Harmon.ie to enable the Email Preview feature" ma:hidden="true" ma:internalName="MailPreviewData"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e6d894-2fc4-4a29-ba5a-ff5f09557b5b" elementFormDefault="qualified">
    <xsd:import namespace="http://schemas.microsoft.com/office/2006/documentManagement/types"/>
    <xsd:import namespace="http://schemas.microsoft.com/office/infopath/2007/PartnerControls"/>
    <xsd:element name="_dlc_DocId" ma:index="34" nillable="true" ma:displayName="Document ID Value" ma:description="The value of the document ID assigned to this item." ma:internalName="_dlc_DocId" ma:readOnly="true">
      <xsd:simpleType>
        <xsd:restriction base="dms:Text"/>
      </xsd:simpleType>
    </xsd:element>
    <xsd:element name="_dlc_DocIdUrl" ma:index="3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6"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35648788-ecba-4b04-acbd-732497e0cf61" ContentTypeId="0x010100BA8611C8BA8DB2418B4D4CF993FC9B62" PreviousValue="false"/>
</file>

<file path=customXml/item5.xml><?xml version="1.0" encoding="utf-8"?>
<p:properties xmlns:p="http://schemas.microsoft.com/office/2006/metadata/properties" xmlns:xsi="http://www.w3.org/2001/XMLSchema-instance" xmlns:pc="http://schemas.microsoft.com/office/infopath/2007/PartnerControls">
  <documentManagement>
    <DWCc xmlns="b725f225-bea6-44e9-8570-dad8cce9101e" xsi:nil="true"/>
    <Final xmlns="b725f225-bea6-44e9-8570-dad8cce9101e">false</Final>
    <DWEmailDate xmlns="b725f225-bea6-44e9-8570-dad8cce9101e" xsi:nil="true"/>
    <TaxKeywordTaxHTField xmlns="b725f225-bea6-44e9-8570-dad8cce9101e">
      <Terms xmlns="http://schemas.microsoft.com/office/infopath/2007/PartnerControls"/>
    </TaxKeywordTaxHTField>
    <Archived xmlns="b725f225-bea6-44e9-8570-dad8cce9101e">No</Archived>
    <TaxCatchAll xmlns="b725f225-bea6-44e9-8570-dad8cce9101e">
      <Value>1</Value>
      <Value>2</Value>
      <Value>959</Value>
      <Value>798</Value>
      <Value>7</Value>
    </TaxCatchAll>
    <DWFrom xmlns="b725f225-bea6-44e9-8570-dad8cce9101e" xsi:nil="true"/>
    <i155234f7ce9406785afd802285f54b6 xmlns="b725f225-bea6-44e9-8570-dad8cce9101e">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46e30526-9ff0-4654-a636-aa8b02ed351c</TermId>
        </TermInfo>
      </Terms>
    </i155234f7ce9406785afd802285f54b6>
    <j1b5dcd4430249c18cbaee35a4c35ad9 xmlns="b725f225-bea6-44e9-8570-dad8cce9101e">
      <Terms xmlns="http://schemas.microsoft.com/office/infopath/2007/PartnerControls">
        <TermInfo xmlns="http://schemas.microsoft.com/office/infopath/2007/PartnerControls">
          <TermName xmlns="http://schemas.microsoft.com/office/infopath/2007/PartnerControls">Family and Children’s Law Team</TermName>
          <TermId xmlns="http://schemas.microsoft.com/office/infopath/2007/PartnerControls">1ede9460-b08d-4f62-8ea0-3935febb1ff3</TermId>
        </TermInfo>
      </Terms>
    </j1b5dcd4430249c18cbaee35a4c35ad9>
    <DWEmailSubject xmlns="b725f225-bea6-44e9-8570-dad8cce9101e" xsi:nil="true"/>
    <paf1ef07923d4093b7c49d613771fe3b xmlns="b725f225-bea6-44e9-8570-dad8cce9101e">
      <Terms xmlns="http://schemas.microsoft.com/office/infopath/2007/PartnerControls"/>
    </paf1ef07923d4093b7c49d613771fe3b>
    <p98d4e7371714dd68ba8ead81c2f0b01 xmlns="b725f225-bea6-44e9-8570-dad8cce9101e">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a4bed915-78d8-458e-a073-85b2d5287cd2</TermId>
        </TermInfo>
      </Terms>
    </p98d4e7371714dd68ba8ead81c2f0b01>
    <DWHasAttachments xmlns="b725f225-bea6-44e9-8570-dad8cce9101e">false</DWHasAttachments>
    <MailPreviewData xmlns="b725f225-bea6-44e9-8570-dad8cce9101e" xsi:nil="true"/>
    <b6e2b5c1b9f145019440d5a90b55edf8 xmlns="b725f225-bea6-44e9-8570-dad8cce9101e">
      <Terms xmlns="http://schemas.microsoft.com/office/infopath/2007/PartnerControls">
        <TermInfo xmlns="http://schemas.microsoft.com/office/infopath/2007/PartnerControls">
          <TermName xmlns="http://schemas.microsoft.com/office/infopath/2007/PartnerControls">Policy Development</TermName>
          <TermId xmlns="http://schemas.microsoft.com/office/infopath/2007/PartnerControls">e7aa4d95-5b46-48a0-84bd-496bd3bf8e1d</TermId>
        </TermInfo>
      </Terms>
    </b6e2b5c1b9f145019440d5a90b55edf8>
    <i93b4daf849840eeaef05c05bfeec49d xmlns="b725f225-bea6-44e9-8570-dad8cce9101e">
      <Terms xmlns="http://schemas.microsoft.com/office/infopath/2007/PartnerControls">
        <TermInfo xmlns="http://schemas.microsoft.com/office/infopath/2007/PartnerControls">
          <TermName xmlns="http://schemas.microsoft.com/office/infopath/2007/PartnerControls">Policy</TermName>
          <TermId xmlns="http://schemas.microsoft.com/office/infopath/2007/PartnerControls">2d5f651b-c3f3-4ffc-9477-ff9db0110c7b</TermId>
        </TermInfo>
      </Terms>
    </i93b4daf849840eeaef05c05bfeec49d>
    <DWTo xmlns="b725f225-bea6-44e9-8570-dad8cce9101e" xsi:nil="true"/>
    <File_x0020_Number xmlns="b725f225-bea6-44e9-8570-dad8cce9101e" xsi:nil="true"/>
  </documentManagement>
</p:properties>
</file>

<file path=customXml/item6.xml><?xml version="1.0" encoding="utf-8"?>
<?mso-contentType ?>
<customXsn xmlns="http://schemas.microsoft.com/office/2006/metadata/customXsn">
  <xsnLocation/>
  <cached>True</cached>
  <openByDefault>False</openByDefault>
  <xsnScope/>
</customXsn>
</file>

<file path=customXml/itemProps1.xml><?xml version="1.0" encoding="utf-8"?>
<ds:datastoreItem xmlns:ds="http://schemas.openxmlformats.org/officeDocument/2006/customXml" ds:itemID="{70260E05-F301-4A04-9095-ED1ABBE6E011}">
  <ds:schemaRefs>
    <ds:schemaRef ds:uri="http://schemas.microsoft.com/sharepoint/events"/>
  </ds:schemaRefs>
</ds:datastoreItem>
</file>

<file path=customXml/itemProps2.xml><?xml version="1.0" encoding="utf-8"?>
<ds:datastoreItem xmlns:ds="http://schemas.openxmlformats.org/officeDocument/2006/customXml" ds:itemID="{0939A4E2-0AB9-4518-AE79-F55D93500B3C}">
  <ds:schemaRefs>
    <ds:schemaRef ds:uri="http://schemas.microsoft.com/sharepoint/v3/contenttype/forms"/>
  </ds:schemaRefs>
</ds:datastoreItem>
</file>

<file path=customXml/itemProps3.xml><?xml version="1.0" encoding="utf-8"?>
<ds:datastoreItem xmlns:ds="http://schemas.openxmlformats.org/officeDocument/2006/customXml" ds:itemID="{501A5918-3718-4CD4-9547-81C7681E46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25f225-bea6-44e9-8570-dad8cce9101e"/>
    <ds:schemaRef ds:uri="54e6d894-2fc4-4a29-ba5a-ff5f09557b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87FAA6C-A98F-4FB9-BB72-B352F5FE7505}">
  <ds:schemaRefs>
    <ds:schemaRef ds:uri="Microsoft.SharePoint.Taxonomy.ContentTypeSync"/>
  </ds:schemaRefs>
</ds:datastoreItem>
</file>

<file path=customXml/itemProps5.xml><?xml version="1.0" encoding="utf-8"?>
<ds:datastoreItem xmlns:ds="http://schemas.openxmlformats.org/officeDocument/2006/customXml" ds:itemID="{AE94B52E-2B7E-41D2-9A9F-691FB36A3944}">
  <ds:schemaRefs>
    <ds:schemaRef ds:uri="http://www.w3.org/XML/1998/namespace"/>
    <ds:schemaRef ds:uri="http://purl.org/dc/elements/1.1/"/>
    <ds:schemaRef ds:uri="http://schemas.microsoft.com/office/2006/metadata/properties"/>
    <ds:schemaRef ds:uri="http://purl.org/dc/terms/"/>
    <ds:schemaRef ds:uri="http://schemas.openxmlformats.org/package/2006/metadata/core-properties"/>
    <ds:schemaRef ds:uri="54e6d894-2fc4-4a29-ba5a-ff5f09557b5b"/>
    <ds:schemaRef ds:uri="http://schemas.microsoft.com/office/2006/documentManagement/types"/>
    <ds:schemaRef ds:uri="http://purl.org/dc/dcmitype/"/>
    <ds:schemaRef ds:uri="http://schemas.microsoft.com/office/infopath/2007/PartnerControls"/>
    <ds:schemaRef ds:uri="b725f225-bea6-44e9-8570-dad8cce9101e"/>
  </ds:schemaRefs>
</ds:datastoreItem>
</file>

<file path=customXml/itemProps6.xml><?xml version="1.0" encoding="utf-8"?>
<ds:datastoreItem xmlns:ds="http://schemas.openxmlformats.org/officeDocument/2006/customXml" ds:itemID="{CB5A1ED7-5ACC-4D12-AC23-74749106DFAA}">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
  <TotalTime>9345</TotalTime>
  <Words>1134</Words>
  <Application>Microsoft Office PowerPoint</Application>
  <PresentationFormat>On-screen Show (4:3)</PresentationFormat>
  <Paragraphs>121</Paragraphs>
  <Slides>18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Nova</vt:lpstr>
      <vt:lpstr>Calibri</vt:lpstr>
      <vt:lpstr>Corbel Light</vt:lpstr>
      <vt:lpstr>Open Sans</vt:lpstr>
      <vt:lpstr>1_Custom Design</vt:lpstr>
      <vt:lpstr>  The Child Rights Impact Assessment (CRIA) tool and E-learning course</vt:lpstr>
      <vt:lpstr>Overview</vt:lpstr>
      <vt:lpstr>United Nations Convention on the Rights of the Child </vt:lpstr>
      <vt:lpstr>UNCRC and Canada’s Obligations –Implementation  </vt:lpstr>
      <vt:lpstr>Appearances Before the Committee and Recommendations </vt:lpstr>
      <vt:lpstr>How Justice Canada Developed the CRIA Tool and Course </vt:lpstr>
      <vt:lpstr>Overview of the CRIA Tool (1)   </vt:lpstr>
      <vt:lpstr>Overview of the CRIA Tool (2)   </vt:lpstr>
      <vt:lpstr>Overview of the CRIA Tool (3)  </vt:lpstr>
      <vt:lpstr>Overview of the CRIA Tool (4)  </vt:lpstr>
      <vt:lpstr>Overview of the CRIA Course (1)   </vt:lpstr>
      <vt:lpstr>Overview of the CRIA Course (2)   </vt:lpstr>
      <vt:lpstr>Overview of the CRIA Course (3)   </vt:lpstr>
      <vt:lpstr>Overview of the CRIA Course (4)</vt:lpstr>
      <vt:lpstr>CRIA Online Course  </vt:lpstr>
      <vt:lpstr>Interaction with Gender-Based Analysis Plus  </vt:lpstr>
      <vt:lpstr>Promotion across the federal government and beyond</vt:lpstr>
      <vt:lpstr>Questions? Thank you!</vt:lpstr>
    </vt:vector>
  </TitlesOfParts>
  <Company>NA1SCCM1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 Devon</dc:creator>
  <cp:lastModifiedBy>Lauzon, Jolane (elle; la | she; her )</cp:lastModifiedBy>
  <cp:revision>178</cp:revision>
  <dcterms:created xsi:type="dcterms:W3CDTF">2018-05-23T14:58:41Z</dcterms:created>
  <dcterms:modified xsi:type="dcterms:W3CDTF">2023-10-10T14:43:04Z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0x010100BA8611C8BA8DB2418B4D4CF993FC9B6200F40483B985D61743BE8CAD7DEF140CA1</vt:lpwstr>
  </property>
  <property fmtid="{D5CDD505-2E9C-101B-9397-08002B2CF9AE}" pid="3" name="TaxKeyword">
    <vt:lpwstr/>
  </property>
  <property fmtid="{D5CDD505-2E9C-101B-9397-08002B2CF9AE}" pid="4" name="Security">
    <vt:lpwstr>2;#Unclassified|46e30526-9ff0-4654-a636-aa8b02ed351c</vt:lpwstr>
  </property>
  <property fmtid="{D5CDD505-2E9C-101B-9397-08002B2CF9AE}" pid="5" name="Organisation">
    <vt:lpwstr>7;#Family and Children’s Law Team|1ede9460-b08d-4f62-8ea0-3935febb1ff3</vt:lpwstr>
  </property>
  <property fmtid="{D5CDD505-2E9C-101B-9397-08002B2CF9AE}" pid="6" name="Language1">
    <vt:lpwstr>1;#English|a4bed915-78d8-458e-a073-85b2d5287cd2</vt:lpwstr>
  </property>
  <property fmtid="{D5CDD505-2E9C-101B-9397-08002B2CF9AE}" pid="7" name="Subject1">
    <vt:lpwstr>959;#Policy Development|e7aa4d95-5b46-48a0-84bd-496bd3bf8e1d</vt:lpwstr>
  </property>
  <property fmtid="{D5CDD505-2E9C-101B-9397-08002B2CF9AE}" pid="8" name="Fiscal Year">
    <vt:lpwstr/>
  </property>
  <property fmtid="{D5CDD505-2E9C-101B-9397-08002B2CF9AE}" pid="9" name="Document type">
    <vt:lpwstr>798;#Policy|2d5f651b-c3f3-4ffc-9477-ff9db0110c7b</vt:lpwstr>
  </property>
</Properties>
</file>